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134805176" r:id="rId2"/>
    <p:sldId id="2134805164" r:id="rId3"/>
    <p:sldId id="2134805165" r:id="rId4"/>
    <p:sldId id="2134805166" r:id="rId5"/>
    <p:sldId id="2134805167" r:id="rId6"/>
    <p:sldId id="2134805168" r:id="rId7"/>
    <p:sldId id="2134805169" r:id="rId8"/>
    <p:sldId id="2134805170" r:id="rId9"/>
    <p:sldId id="2134805171" r:id="rId10"/>
    <p:sldId id="2134805172" r:id="rId11"/>
    <p:sldId id="2134805173" r:id="rId12"/>
    <p:sldId id="2134805174" r:id="rId13"/>
    <p:sldId id="2134805175" r:id="rId14"/>
    <p:sldId id="2134805177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C00"/>
    <a:srgbClr val="FFFF00"/>
    <a:srgbClr val="38AA00"/>
    <a:srgbClr val="FF0000"/>
    <a:srgbClr val="E9EBF5"/>
    <a:srgbClr val="00B0F0"/>
    <a:srgbClr val="4D4D4C"/>
    <a:srgbClr val="343433"/>
    <a:srgbClr val="766363"/>
    <a:srgbClr val="FF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76B03-3916-8E59-9E94-4B638FBFA446}" v="345" dt="2024-07-25T17:08:07.708"/>
    <p1510:client id="{3E8F8EDE-AF7A-2248-1DA1-2E96CD0F1079}" v="30" dt="2024-07-24T14:53:05.1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60"/>
    <p:restoredTop sz="97242"/>
  </p:normalViewPr>
  <p:slideViewPr>
    <p:cSldViewPr snapToGrid="0">
      <p:cViewPr varScale="1">
        <p:scale>
          <a:sx n="84" d="100"/>
          <a:sy n="84" d="100"/>
        </p:scale>
        <p:origin x="1116" y="31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/>
            <a:t>Tamaño: Pequeño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 custLinFactNeighborX="71" custLinFactNeighborY="0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Pequeño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Mediano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Grande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Mediano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Grande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Pequeño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Mediano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2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Grande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Pequeño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Mediano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Grande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/>
            <a:t>Tamaño: Pequeño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Pequeño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Mediano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Grande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Mediano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Grande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Pequeño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208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Mediano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Grande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Pequeño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Mediano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Grande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1188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33967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1317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8350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7628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765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1884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6711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7377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8671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2940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1772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55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13/12/2024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6.svg"/><Relationship Id="rId9" Type="http://schemas.microsoft.com/office/2007/relationships/diagramDrawing" Target="../diagrams/drawing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6.svg"/><Relationship Id="rId9" Type="http://schemas.microsoft.com/office/2007/relationships/diagramDrawing" Target="../diagrams/drawing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4" Type="http://schemas.openxmlformats.org/officeDocument/2006/relationships/image" Target="../media/image6.svg"/><Relationship Id="rId9" Type="http://schemas.microsoft.com/office/2007/relationships/diagramDrawing" Target="../diagrams/drawing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2.xml"/><Relationship Id="rId5" Type="http://schemas.openxmlformats.org/officeDocument/2006/relationships/diagramData" Target="../diagrams/data12.xml"/><Relationship Id="rId4" Type="http://schemas.openxmlformats.org/officeDocument/2006/relationships/image" Target="../media/image6.svg"/><Relationship Id="rId9" Type="http://schemas.microsoft.com/office/2007/relationships/diagramDrawing" Target="../diagrams/drawin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sv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svg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6.svg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6.svg"/><Relationship Id="rId9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6.svg"/><Relationship Id="rId9" Type="http://schemas.microsoft.com/office/2007/relationships/diagramDrawing" Target="../diagrams/drawing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6.svg"/><Relationship Id="rId9" Type="http://schemas.microsoft.com/office/2007/relationships/diagramDrawing" Target="../diagrams/drawing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6.svg"/><Relationship Id="rId9" Type="http://schemas.microsoft.com/office/2007/relationships/diagramDrawing" Target="../diagrams/drawing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6.svg"/><Relationship Id="rId9" Type="http://schemas.microsoft.com/office/2007/relationships/diagramDrawing" Target="../diagrams/drawin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15D167A-EE62-EA02-E6F4-53710691F485}"/>
              </a:ext>
            </a:extLst>
          </p:cNvPr>
          <p:cNvSpPr txBox="1"/>
          <p:nvPr/>
        </p:nvSpPr>
        <p:spPr>
          <a:xfrm>
            <a:off x="963671" y="2551837"/>
            <a:ext cx="8758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Top ejecución de metas 2024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C7B5D9D-8BA1-E363-9582-48DCE06DF80A}"/>
              </a:ext>
            </a:extLst>
          </p:cNvPr>
          <p:cNvSpPr txBox="1"/>
          <p:nvPr/>
        </p:nvSpPr>
        <p:spPr>
          <a:xfrm>
            <a:off x="1022809" y="4270343"/>
            <a:ext cx="660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38AA00"/>
                </a:solidFill>
              </a:rPr>
              <a:t>Corte 30 de noviembre de 2024 </a:t>
            </a:r>
            <a:endParaRPr lang="es-CO" dirty="0">
              <a:solidFill>
                <a:srgbClr val="38A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473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</a:t>
            </a:r>
            <a:r>
              <a:rPr lang="es-MX" sz="3200" dirty="0">
                <a:solidFill>
                  <a:srgbClr val="00324D"/>
                </a:solidFill>
              </a:rPr>
              <a:t>Economía Popular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4408144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47287" y="1404797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42739" y="4788250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2BDF29F7-8312-19F8-6C38-3E5D5B341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40796"/>
              </p:ext>
            </p:extLst>
          </p:nvPr>
        </p:nvGraphicFramePr>
        <p:xfrm>
          <a:off x="333757" y="1378880"/>
          <a:ext cx="5313697" cy="22126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12">
                  <a:extLst>
                    <a:ext uri="{9D8B030D-6E8A-4147-A177-3AD203B41FA5}">
                      <a16:colId xmlns:a16="http://schemas.microsoft.com/office/drawing/2014/main" val="1440337202"/>
                    </a:ext>
                  </a:extLst>
                </a:gridCol>
                <a:gridCol w="1069219">
                  <a:extLst>
                    <a:ext uri="{9D8B030D-6E8A-4147-A177-3AD203B41FA5}">
                      <a16:colId xmlns:a16="http://schemas.microsoft.com/office/drawing/2014/main" val="2942686784"/>
                    </a:ext>
                  </a:extLst>
                </a:gridCol>
                <a:gridCol w="2167600">
                  <a:extLst>
                    <a:ext uri="{9D8B030D-6E8A-4147-A177-3AD203B41FA5}">
                      <a16:colId xmlns:a16="http://schemas.microsoft.com/office/drawing/2014/main" val="131488075"/>
                    </a:ext>
                  </a:extLst>
                </a:gridCol>
                <a:gridCol w="1428866">
                  <a:extLst>
                    <a:ext uri="{9D8B030D-6E8A-4147-A177-3AD203B41FA5}">
                      <a16:colId xmlns:a16="http://schemas.microsoft.com/office/drawing/2014/main" val="1838920450"/>
                    </a:ext>
                  </a:extLst>
                </a:gridCol>
              </a:tblGrid>
              <a:tr h="44252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1704989"/>
                  </a:ext>
                </a:extLst>
              </a:tr>
              <a:tr h="44252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82802953"/>
                  </a:ext>
                </a:extLst>
              </a:tr>
              <a:tr h="4425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CUNDINAMARCA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630,52%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23099526"/>
                  </a:ext>
                </a:extLst>
              </a:tr>
              <a:tr h="4425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458,24%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5424632"/>
                  </a:ext>
                </a:extLst>
              </a:tr>
              <a:tr h="4425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284,09%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202033867"/>
                  </a:ext>
                </a:extLst>
              </a:tr>
            </a:tbl>
          </a:graphicData>
        </a:graphic>
      </p:graphicFrame>
      <p:grpSp>
        <p:nvGrpSpPr>
          <p:cNvPr id="4" name="Grupo 3">
            <a:extLst>
              <a:ext uri="{FF2B5EF4-FFF2-40B4-BE49-F238E27FC236}">
                <a16:creationId xmlns:a16="http://schemas.microsoft.com/office/drawing/2014/main" id="{84F01922-54FC-71F1-7C3E-727FBC8BDB04}"/>
              </a:ext>
            </a:extLst>
          </p:cNvPr>
          <p:cNvGrpSpPr/>
          <p:nvPr/>
        </p:nvGrpSpPr>
        <p:grpSpPr>
          <a:xfrm>
            <a:off x="4233128" y="2280560"/>
            <a:ext cx="1405116" cy="1295559"/>
            <a:chOff x="4919395" y="2318265"/>
            <a:chExt cx="601474" cy="1089365"/>
          </a:xfrm>
          <a:solidFill>
            <a:srgbClr val="FF6C00">
              <a:alpha val="20000"/>
            </a:srgbClr>
          </a:solidFill>
        </p:grpSpPr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D5A25999-A924-3A04-6659-6872FAA956CB}"/>
                </a:ext>
              </a:extLst>
            </p:cNvPr>
            <p:cNvSpPr/>
            <p:nvPr/>
          </p:nvSpPr>
          <p:spPr>
            <a:xfrm>
              <a:off x="4919398" y="2318265"/>
              <a:ext cx="601471" cy="34141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E3F13590-16B2-0932-3F1C-ABC02A47BD12}"/>
                </a:ext>
              </a:extLst>
            </p:cNvPr>
            <p:cNvSpPr/>
            <p:nvPr/>
          </p:nvSpPr>
          <p:spPr>
            <a:xfrm>
              <a:off x="4919395" y="2688181"/>
              <a:ext cx="601472" cy="34505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15CF4E4B-64AB-4B4A-0D62-39F044C8CB59}"/>
                </a:ext>
              </a:extLst>
            </p:cNvPr>
            <p:cNvSpPr/>
            <p:nvPr/>
          </p:nvSpPr>
          <p:spPr>
            <a:xfrm>
              <a:off x="4919397" y="3063058"/>
              <a:ext cx="601470" cy="34457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C0D69A31-F20D-0055-0917-F7CFF11B2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850113"/>
              </p:ext>
            </p:extLst>
          </p:nvPr>
        </p:nvGraphicFramePr>
        <p:xfrm>
          <a:off x="333757" y="4233816"/>
          <a:ext cx="5304483" cy="20125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6889">
                  <a:extLst>
                    <a:ext uri="{9D8B030D-6E8A-4147-A177-3AD203B41FA5}">
                      <a16:colId xmlns:a16="http://schemas.microsoft.com/office/drawing/2014/main" val="1946868083"/>
                    </a:ext>
                  </a:extLst>
                </a:gridCol>
                <a:gridCol w="1067365">
                  <a:extLst>
                    <a:ext uri="{9D8B030D-6E8A-4147-A177-3AD203B41FA5}">
                      <a16:colId xmlns:a16="http://schemas.microsoft.com/office/drawing/2014/main" val="1193636219"/>
                    </a:ext>
                  </a:extLst>
                </a:gridCol>
                <a:gridCol w="2163841">
                  <a:extLst>
                    <a:ext uri="{9D8B030D-6E8A-4147-A177-3AD203B41FA5}">
                      <a16:colId xmlns:a16="http://schemas.microsoft.com/office/drawing/2014/main" val="870541490"/>
                    </a:ext>
                  </a:extLst>
                </a:gridCol>
                <a:gridCol w="1426388">
                  <a:extLst>
                    <a:ext uri="{9D8B030D-6E8A-4147-A177-3AD203B41FA5}">
                      <a16:colId xmlns:a16="http://schemas.microsoft.com/office/drawing/2014/main" val="4288383152"/>
                    </a:ext>
                  </a:extLst>
                </a:gridCol>
              </a:tblGrid>
              <a:tr h="402518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185453"/>
                  </a:ext>
                </a:extLst>
              </a:tr>
              <a:tr h="40251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% de Ejecución Cupos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15692580"/>
                  </a:ext>
                </a:extLst>
              </a:tr>
              <a:tr h="40251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DISTRITO CAPITAL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156,26%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05888366"/>
                  </a:ext>
                </a:extLst>
              </a:tr>
              <a:tr h="40251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VALLE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176,52%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26965009"/>
                  </a:ext>
                </a:extLst>
              </a:tr>
              <a:tr h="40251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230,45%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03469614"/>
                  </a:ext>
                </a:extLst>
              </a:tr>
            </a:tbl>
          </a:graphicData>
        </a:graphic>
      </p:graphicFrame>
      <p:grpSp>
        <p:nvGrpSpPr>
          <p:cNvPr id="10" name="Grupo 9">
            <a:extLst>
              <a:ext uri="{FF2B5EF4-FFF2-40B4-BE49-F238E27FC236}">
                <a16:creationId xmlns:a16="http://schemas.microsoft.com/office/drawing/2014/main" id="{FD5C9482-7206-143B-C6DD-ABD2BC3B5C85}"/>
              </a:ext>
            </a:extLst>
          </p:cNvPr>
          <p:cNvGrpSpPr/>
          <p:nvPr/>
        </p:nvGrpSpPr>
        <p:grpSpPr>
          <a:xfrm>
            <a:off x="4218700" y="5049241"/>
            <a:ext cx="1414327" cy="1188067"/>
            <a:chOff x="4923916" y="4979587"/>
            <a:chExt cx="60266" cy="995956"/>
          </a:xfrm>
          <a:solidFill>
            <a:srgbClr val="FF6C00">
              <a:alpha val="20000"/>
            </a:srgbClr>
          </a:solidFill>
        </p:grpSpPr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60290460-AFAD-C8B3-78BA-51C83F16A246}"/>
                </a:ext>
              </a:extLst>
            </p:cNvPr>
            <p:cNvSpPr/>
            <p:nvPr/>
          </p:nvSpPr>
          <p:spPr>
            <a:xfrm>
              <a:off x="4923916" y="4979587"/>
              <a:ext cx="60081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7E975417-A0D1-BDDE-EC8B-81076C736FC9}"/>
                </a:ext>
              </a:extLst>
            </p:cNvPr>
            <p:cNvSpPr/>
            <p:nvPr/>
          </p:nvSpPr>
          <p:spPr>
            <a:xfrm>
              <a:off x="4923916" y="5317205"/>
              <a:ext cx="60266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07657064-DDDB-A88A-50A7-04ED6C0308A5}"/>
                </a:ext>
              </a:extLst>
            </p:cNvPr>
            <p:cNvSpPr/>
            <p:nvPr/>
          </p:nvSpPr>
          <p:spPr>
            <a:xfrm>
              <a:off x="4923916" y="5660585"/>
              <a:ext cx="60081" cy="31495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5" name="Tabla 24">
            <a:extLst>
              <a:ext uri="{FF2B5EF4-FFF2-40B4-BE49-F238E27FC236}">
                <a16:creationId xmlns:a16="http://schemas.microsoft.com/office/drawing/2014/main" id="{0166BC07-E545-C648-2BEA-14840945E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678657"/>
              </p:ext>
            </p:extLst>
          </p:nvPr>
        </p:nvGraphicFramePr>
        <p:xfrm>
          <a:off x="6372656" y="1378880"/>
          <a:ext cx="5371506" cy="21972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550">
                  <a:extLst>
                    <a:ext uri="{9D8B030D-6E8A-4147-A177-3AD203B41FA5}">
                      <a16:colId xmlns:a16="http://schemas.microsoft.com/office/drawing/2014/main" val="146268390"/>
                    </a:ext>
                  </a:extLst>
                </a:gridCol>
                <a:gridCol w="530559">
                  <a:extLst>
                    <a:ext uri="{9D8B030D-6E8A-4147-A177-3AD203B41FA5}">
                      <a16:colId xmlns:a16="http://schemas.microsoft.com/office/drawing/2014/main" val="2148491733"/>
                    </a:ext>
                  </a:extLst>
                </a:gridCol>
                <a:gridCol w="921243">
                  <a:extLst>
                    <a:ext uri="{9D8B030D-6E8A-4147-A177-3AD203B41FA5}">
                      <a16:colId xmlns:a16="http://schemas.microsoft.com/office/drawing/2014/main" val="2221042317"/>
                    </a:ext>
                  </a:extLst>
                </a:gridCol>
                <a:gridCol w="477503">
                  <a:extLst>
                    <a:ext uri="{9D8B030D-6E8A-4147-A177-3AD203B41FA5}">
                      <a16:colId xmlns:a16="http://schemas.microsoft.com/office/drawing/2014/main" val="3385400935"/>
                    </a:ext>
                  </a:extLst>
                </a:gridCol>
                <a:gridCol w="2411631">
                  <a:extLst>
                    <a:ext uri="{9D8B030D-6E8A-4147-A177-3AD203B41FA5}">
                      <a16:colId xmlns:a16="http://schemas.microsoft.com/office/drawing/2014/main" val="2008396129"/>
                    </a:ext>
                  </a:extLst>
                </a:gridCol>
                <a:gridCol w="709020">
                  <a:extLst>
                    <a:ext uri="{9D8B030D-6E8A-4147-A177-3AD203B41FA5}">
                      <a16:colId xmlns:a16="http://schemas.microsoft.com/office/drawing/2014/main" val="473983463"/>
                    </a:ext>
                  </a:extLst>
                </a:gridCol>
              </a:tblGrid>
              <a:tr h="367378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758723"/>
                  </a:ext>
                </a:extLst>
              </a:tr>
              <a:tr h="47515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056971608"/>
                  </a:ext>
                </a:extLst>
              </a:tr>
              <a:tr h="619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NORTE DE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FORMACIÓN PARA EL DESARROLLO RURAL Y MINERO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2686,67%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711526351"/>
                  </a:ext>
                </a:extLst>
              </a:tr>
              <a:tr h="3673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CESAR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INNOVACIÓN Y DE GESTIÓN EMPRESARIAL Y CULTURAL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2486,67%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707734579"/>
                  </a:ext>
                </a:extLst>
              </a:tr>
              <a:tr h="3673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NACIONAL COLOMBO ALEMAN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1570,00%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625541739"/>
                  </a:ext>
                </a:extLst>
              </a:tr>
            </a:tbl>
          </a:graphicData>
        </a:graphic>
      </p:graphicFrame>
      <p:grpSp>
        <p:nvGrpSpPr>
          <p:cNvPr id="26" name="Grupo 25">
            <a:extLst>
              <a:ext uri="{FF2B5EF4-FFF2-40B4-BE49-F238E27FC236}">
                <a16:creationId xmlns:a16="http://schemas.microsoft.com/office/drawing/2014/main" id="{1A7598E4-99B5-0CAA-70EC-6859DF5B3BFF}"/>
              </a:ext>
            </a:extLst>
          </p:cNvPr>
          <p:cNvGrpSpPr/>
          <p:nvPr/>
        </p:nvGrpSpPr>
        <p:grpSpPr>
          <a:xfrm>
            <a:off x="11041379" y="2232217"/>
            <a:ext cx="686937" cy="1343903"/>
            <a:chOff x="4919395" y="2318265"/>
            <a:chExt cx="601474" cy="598288"/>
          </a:xfrm>
          <a:solidFill>
            <a:srgbClr val="FF6C00">
              <a:alpha val="20000"/>
            </a:srgbClr>
          </a:solidFill>
        </p:grpSpPr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60910445-6226-0B77-AABD-BBC00D0B37E2}"/>
                </a:ext>
              </a:extLst>
            </p:cNvPr>
            <p:cNvSpPr/>
            <p:nvPr/>
          </p:nvSpPr>
          <p:spPr>
            <a:xfrm>
              <a:off x="4919398" y="2318265"/>
              <a:ext cx="601471" cy="26985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5D62C885-22DA-DF22-65A4-907ABD2AB573}"/>
                </a:ext>
              </a:extLst>
            </p:cNvPr>
            <p:cNvSpPr/>
            <p:nvPr/>
          </p:nvSpPr>
          <p:spPr>
            <a:xfrm>
              <a:off x="4919395" y="2597574"/>
              <a:ext cx="601472" cy="14910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EB6C4B72-6581-8C51-6640-0944C4803EC9}"/>
                </a:ext>
              </a:extLst>
            </p:cNvPr>
            <p:cNvSpPr/>
            <p:nvPr/>
          </p:nvSpPr>
          <p:spPr>
            <a:xfrm>
              <a:off x="4919397" y="2757848"/>
              <a:ext cx="601470" cy="15870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1" name="Tabla 40">
            <a:extLst>
              <a:ext uri="{FF2B5EF4-FFF2-40B4-BE49-F238E27FC236}">
                <a16:creationId xmlns:a16="http://schemas.microsoft.com/office/drawing/2014/main" id="{2D600304-88D5-12CB-3613-2666A78022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323068"/>
              </p:ext>
            </p:extLst>
          </p:nvPr>
        </p:nvGraphicFramePr>
        <p:xfrm>
          <a:off x="6372656" y="4233816"/>
          <a:ext cx="5371507" cy="20125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551">
                  <a:extLst>
                    <a:ext uri="{9D8B030D-6E8A-4147-A177-3AD203B41FA5}">
                      <a16:colId xmlns:a16="http://schemas.microsoft.com/office/drawing/2014/main" val="4066305807"/>
                    </a:ext>
                  </a:extLst>
                </a:gridCol>
                <a:gridCol w="530559">
                  <a:extLst>
                    <a:ext uri="{9D8B030D-6E8A-4147-A177-3AD203B41FA5}">
                      <a16:colId xmlns:a16="http://schemas.microsoft.com/office/drawing/2014/main" val="380274803"/>
                    </a:ext>
                  </a:extLst>
                </a:gridCol>
                <a:gridCol w="921243">
                  <a:extLst>
                    <a:ext uri="{9D8B030D-6E8A-4147-A177-3AD203B41FA5}">
                      <a16:colId xmlns:a16="http://schemas.microsoft.com/office/drawing/2014/main" val="655472831"/>
                    </a:ext>
                  </a:extLst>
                </a:gridCol>
                <a:gridCol w="477504">
                  <a:extLst>
                    <a:ext uri="{9D8B030D-6E8A-4147-A177-3AD203B41FA5}">
                      <a16:colId xmlns:a16="http://schemas.microsoft.com/office/drawing/2014/main" val="1054075534"/>
                    </a:ext>
                  </a:extLst>
                </a:gridCol>
                <a:gridCol w="2411631">
                  <a:extLst>
                    <a:ext uri="{9D8B030D-6E8A-4147-A177-3AD203B41FA5}">
                      <a16:colId xmlns:a16="http://schemas.microsoft.com/office/drawing/2014/main" val="498392219"/>
                    </a:ext>
                  </a:extLst>
                </a:gridCol>
                <a:gridCol w="709019">
                  <a:extLst>
                    <a:ext uri="{9D8B030D-6E8A-4147-A177-3AD203B41FA5}">
                      <a16:colId xmlns:a16="http://schemas.microsoft.com/office/drawing/2014/main" val="3089292284"/>
                    </a:ext>
                  </a:extLst>
                </a:gridCol>
              </a:tblGrid>
              <a:tr h="386970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494088"/>
                  </a:ext>
                </a:extLst>
              </a:tr>
              <a:tr h="46471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185799739"/>
                  </a:ext>
                </a:extLst>
              </a:tr>
              <a:tr h="38697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SUCRE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LA INNOVACION, LA TECNOLOGIA Y LOS SERVICIOS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7,44%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674491983"/>
                  </a:ext>
                </a:extLst>
              </a:tr>
              <a:tr h="38697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9402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SERVICIOS Y GESTION EMPRESARIAL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50,43%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224331100"/>
                  </a:ext>
                </a:extLst>
              </a:tr>
              <a:tr h="38697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INDUSTRIAL Y DE AVIACION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72,75%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478596740"/>
                  </a:ext>
                </a:extLst>
              </a:tr>
            </a:tbl>
          </a:graphicData>
        </a:graphic>
      </p:graphicFrame>
      <p:grpSp>
        <p:nvGrpSpPr>
          <p:cNvPr id="42" name="Grupo 41">
            <a:extLst>
              <a:ext uri="{FF2B5EF4-FFF2-40B4-BE49-F238E27FC236}">
                <a16:creationId xmlns:a16="http://schemas.microsoft.com/office/drawing/2014/main" id="{93421098-EB82-ED87-74A8-48E14025F9B9}"/>
              </a:ext>
            </a:extLst>
          </p:cNvPr>
          <p:cNvGrpSpPr/>
          <p:nvPr/>
        </p:nvGrpSpPr>
        <p:grpSpPr>
          <a:xfrm>
            <a:off x="11041387" y="5091870"/>
            <a:ext cx="440939" cy="1132550"/>
            <a:chOff x="4923915" y="4979587"/>
            <a:chExt cx="117201" cy="1003583"/>
          </a:xfrm>
          <a:solidFill>
            <a:srgbClr val="FF0000">
              <a:alpha val="30196"/>
            </a:srgbClr>
          </a:solidFill>
        </p:grpSpPr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63A39330-BFBC-1325-23D5-5D4434363706}"/>
                </a:ext>
              </a:extLst>
            </p:cNvPr>
            <p:cNvSpPr/>
            <p:nvPr/>
          </p:nvSpPr>
          <p:spPr>
            <a:xfrm>
              <a:off x="4924956" y="4979587"/>
              <a:ext cx="29096" cy="32576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281C1756-50E3-4AAE-911B-709F42D5B429}"/>
                </a:ext>
              </a:extLst>
            </p:cNvPr>
            <p:cNvSpPr/>
            <p:nvPr/>
          </p:nvSpPr>
          <p:spPr>
            <a:xfrm>
              <a:off x="4923916" y="5324832"/>
              <a:ext cx="96641" cy="32389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33910984-A67C-ABE1-0417-FCB946DA2C6C}"/>
                </a:ext>
              </a:extLst>
            </p:cNvPr>
            <p:cNvSpPr/>
            <p:nvPr/>
          </p:nvSpPr>
          <p:spPr>
            <a:xfrm>
              <a:off x="4923915" y="5668212"/>
              <a:ext cx="117201" cy="31495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685814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dirty="0">
                <a:solidFill>
                  <a:srgbClr val="00324D"/>
                </a:solidFill>
              </a:rPr>
              <a:t>Certificación de competencias de</a:t>
            </a: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 </a:t>
            </a:r>
            <a:r>
              <a:rPr lang="es-MX" sz="2400" dirty="0">
                <a:solidFill>
                  <a:srgbClr val="00324D"/>
                </a:solidFill>
              </a:rPr>
              <a:t>Economía Popular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/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47287" y="1386601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47288" y="4815546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55C27B7D-45D7-C5A4-3947-34116C83B8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077551"/>
              </p:ext>
            </p:extLst>
          </p:nvPr>
        </p:nvGraphicFramePr>
        <p:xfrm>
          <a:off x="346356" y="1380989"/>
          <a:ext cx="5250531" cy="2242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309">
                  <a:extLst>
                    <a:ext uri="{9D8B030D-6E8A-4147-A177-3AD203B41FA5}">
                      <a16:colId xmlns:a16="http://schemas.microsoft.com/office/drawing/2014/main" val="2116638351"/>
                    </a:ext>
                  </a:extLst>
                </a:gridCol>
                <a:gridCol w="1056509">
                  <a:extLst>
                    <a:ext uri="{9D8B030D-6E8A-4147-A177-3AD203B41FA5}">
                      <a16:colId xmlns:a16="http://schemas.microsoft.com/office/drawing/2014/main" val="323489484"/>
                    </a:ext>
                  </a:extLst>
                </a:gridCol>
                <a:gridCol w="2141833">
                  <a:extLst>
                    <a:ext uri="{9D8B030D-6E8A-4147-A177-3AD203B41FA5}">
                      <a16:colId xmlns:a16="http://schemas.microsoft.com/office/drawing/2014/main" val="1735283792"/>
                    </a:ext>
                  </a:extLst>
                </a:gridCol>
                <a:gridCol w="1411880">
                  <a:extLst>
                    <a:ext uri="{9D8B030D-6E8A-4147-A177-3AD203B41FA5}">
                      <a16:colId xmlns:a16="http://schemas.microsoft.com/office/drawing/2014/main" val="542275440"/>
                    </a:ext>
                  </a:extLst>
                </a:gridCol>
              </a:tblGrid>
              <a:tr h="44852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521282"/>
                  </a:ext>
                </a:extLst>
              </a:tr>
              <a:tr h="4485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27930998"/>
                  </a:ext>
                </a:extLst>
              </a:tr>
              <a:tr h="4485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CASANARE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184,62%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096166629"/>
                  </a:ext>
                </a:extLst>
              </a:tr>
              <a:tr h="4485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PUTUMAYO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131,37%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50160525"/>
                  </a:ext>
                </a:extLst>
              </a:tr>
              <a:tr h="4485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GUAVIARE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108,11%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72474128"/>
                  </a:ext>
                </a:extLst>
              </a:tr>
            </a:tbl>
          </a:graphicData>
        </a:graphic>
      </p:graphicFrame>
      <p:grpSp>
        <p:nvGrpSpPr>
          <p:cNvPr id="11" name="Grupo 10">
            <a:extLst>
              <a:ext uri="{FF2B5EF4-FFF2-40B4-BE49-F238E27FC236}">
                <a16:creationId xmlns:a16="http://schemas.microsoft.com/office/drawing/2014/main" id="{A834DFC2-C907-F5AB-E50C-62376E872A42}"/>
              </a:ext>
            </a:extLst>
          </p:cNvPr>
          <p:cNvGrpSpPr/>
          <p:nvPr/>
        </p:nvGrpSpPr>
        <p:grpSpPr>
          <a:xfrm>
            <a:off x="4204324" y="2285713"/>
            <a:ext cx="1392933" cy="1337900"/>
            <a:chOff x="4919397" y="2321724"/>
            <a:chExt cx="601472" cy="1016763"/>
          </a:xfrm>
          <a:solidFill>
            <a:srgbClr val="FF6C00">
              <a:alpha val="20000"/>
            </a:srgbClr>
          </a:solidFill>
        </p:grpSpPr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76C03D60-ACFA-181A-1F27-7765AA6F48E5}"/>
                </a:ext>
              </a:extLst>
            </p:cNvPr>
            <p:cNvSpPr/>
            <p:nvPr/>
          </p:nvSpPr>
          <p:spPr>
            <a:xfrm>
              <a:off x="4919398" y="2321724"/>
              <a:ext cx="601471" cy="3204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FEE3423F-A34E-68EB-262A-9C3542FEDF70}"/>
                </a:ext>
              </a:extLst>
            </p:cNvPr>
            <p:cNvSpPr/>
            <p:nvPr/>
          </p:nvSpPr>
          <p:spPr>
            <a:xfrm>
              <a:off x="4919398" y="2657986"/>
              <a:ext cx="601295" cy="33041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79E1CB67-1D47-68B7-71D0-5B97D64CF3A9}"/>
                </a:ext>
              </a:extLst>
            </p:cNvPr>
            <p:cNvSpPr/>
            <p:nvPr/>
          </p:nvSpPr>
          <p:spPr>
            <a:xfrm>
              <a:off x="4919397" y="3002255"/>
              <a:ext cx="601295" cy="33623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1366A8E6-AC37-D3BA-1E41-929E6DCC7A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015295"/>
              </p:ext>
            </p:extLst>
          </p:nvPr>
        </p:nvGraphicFramePr>
        <p:xfrm>
          <a:off x="346356" y="4182022"/>
          <a:ext cx="5250492" cy="2084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304">
                  <a:extLst>
                    <a:ext uri="{9D8B030D-6E8A-4147-A177-3AD203B41FA5}">
                      <a16:colId xmlns:a16="http://schemas.microsoft.com/office/drawing/2014/main" val="3833701832"/>
                    </a:ext>
                  </a:extLst>
                </a:gridCol>
                <a:gridCol w="1056501">
                  <a:extLst>
                    <a:ext uri="{9D8B030D-6E8A-4147-A177-3AD203B41FA5}">
                      <a16:colId xmlns:a16="http://schemas.microsoft.com/office/drawing/2014/main" val="3300595178"/>
                    </a:ext>
                  </a:extLst>
                </a:gridCol>
                <a:gridCol w="2141817">
                  <a:extLst>
                    <a:ext uri="{9D8B030D-6E8A-4147-A177-3AD203B41FA5}">
                      <a16:colId xmlns:a16="http://schemas.microsoft.com/office/drawing/2014/main" val="812566799"/>
                    </a:ext>
                  </a:extLst>
                </a:gridCol>
                <a:gridCol w="1411870">
                  <a:extLst>
                    <a:ext uri="{9D8B030D-6E8A-4147-A177-3AD203B41FA5}">
                      <a16:colId xmlns:a16="http://schemas.microsoft.com/office/drawing/2014/main" val="1953383494"/>
                    </a:ext>
                  </a:extLst>
                </a:gridCol>
              </a:tblGrid>
              <a:tr h="41689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463662"/>
                  </a:ext>
                </a:extLst>
              </a:tr>
              <a:tr h="41689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% de Ejecución Cupos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96181119"/>
                  </a:ext>
                </a:extLst>
              </a:tr>
              <a:tr h="4168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ARAUCA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0,00%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56051181"/>
                  </a:ext>
                </a:extLst>
              </a:tr>
              <a:tr h="4168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CAQUETÁ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0,00%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41797875"/>
                  </a:ext>
                </a:extLst>
              </a:tr>
              <a:tr h="4168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SAN ANDRÉS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7,66%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87398182"/>
                  </a:ext>
                </a:extLst>
              </a:tr>
            </a:tbl>
          </a:graphicData>
        </a:graphic>
      </p:graphicFrame>
      <p:grpSp>
        <p:nvGrpSpPr>
          <p:cNvPr id="22" name="Grupo 21">
            <a:extLst>
              <a:ext uri="{FF2B5EF4-FFF2-40B4-BE49-F238E27FC236}">
                <a16:creationId xmlns:a16="http://schemas.microsoft.com/office/drawing/2014/main" id="{B38B2010-3B0B-F325-037D-66840780D580}"/>
              </a:ext>
            </a:extLst>
          </p:cNvPr>
          <p:cNvGrpSpPr/>
          <p:nvPr/>
        </p:nvGrpSpPr>
        <p:grpSpPr>
          <a:xfrm>
            <a:off x="4204334" y="5020447"/>
            <a:ext cx="135660" cy="1246050"/>
            <a:chOff x="4923916" y="4979587"/>
            <a:chExt cx="229643" cy="1003583"/>
          </a:xfrm>
          <a:solidFill>
            <a:srgbClr val="FF0000">
              <a:alpha val="30196"/>
            </a:srgbClr>
          </a:solidFill>
        </p:grpSpPr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1C805C1B-3BFD-2DA5-DB05-BADDF1B8B595}"/>
                </a:ext>
              </a:extLst>
            </p:cNvPr>
            <p:cNvSpPr/>
            <p:nvPr/>
          </p:nvSpPr>
          <p:spPr>
            <a:xfrm>
              <a:off x="4924209" y="4979587"/>
              <a:ext cx="45719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09E80684-58C6-229D-2F02-41AE1A60428D}"/>
                </a:ext>
              </a:extLst>
            </p:cNvPr>
            <p:cNvSpPr/>
            <p:nvPr/>
          </p:nvSpPr>
          <p:spPr>
            <a:xfrm>
              <a:off x="4923916" y="5317504"/>
              <a:ext cx="45720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0" name="Forma libre: forma 29">
              <a:extLst>
                <a:ext uri="{FF2B5EF4-FFF2-40B4-BE49-F238E27FC236}">
                  <a16:creationId xmlns:a16="http://schemas.microsoft.com/office/drawing/2014/main" id="{990B2F0C-B159-447C-A1DC-E90FA9DCA280}"/>
                </a:ext>
              </a:extLst>
            </p:cNvPr>
            <p:cNvSpPr/>
            <p:nvPr/>
          </p:nvSpPr>
          <p:spPr>
            <a:xfrm>
              <a:off x="4923916" y="5654264"/>
              <a:ext cx="229643" cy="3289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1" name="Tabla 30">
            <a:extLst>
              <a:ext uri="{FF2B5EF4-FFF2-40B4-BE49-F238E27FC236}">
                <a16:creationId xmlns:a16="http://schemas.microsoft.com/office/drawing/2014/main" id="{81CC9246-41C0-427B-F152-C367B9FB4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366281"/>
              </p:ext>
            </p:extLst>
          </p:nvPr>
        </p:nvGraphicFramePr>
        <p:xfrm>
          <a:off x="6265937" y="1386601"/>
          <a:ext cx="5428677" cy="2242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973">
                  <a:extLst>
                    <a:ext uri="{9D8B030D-6E8A-4147-A177-3AD203B41FA5}">
                      <a16:colId xmlns:a16="http://schemas.microsoft.com/office/drawing/2014/main" val="2034981008"/>
                    </a:ext>
                  </a:extLst>
                </a:gridCol>
                <a:gridCol w="536206">
                  <a:extLst>
                    <a:ext uri="{9D8B030D-6E8A-4147-A177-3AD203B41FA5}">
                      <a16:colId xmlns:a16="http://schemas.microsoft.com/office/drawing/2014/main" val="3167126885"/>
                    </a:ext>
                  </a:extLst>
                </a:gridCol>
                <a:gridCol w="931049">
                  <a:extLst>
                    <a:ext uri="{9D8B030D-6E8A-4147-A177-3AD203B41FA5}">
                      <a16:colId xmlns:a16="http://schemas.microsoft.com/office/drawing/2014/main" val="2574392818"/>
                    </a:ext>
                  </a:extLst>
                </a:gridCol>
                <a:gridCol w="482586">
                  <a:extLst>
                    <a:ext uri="{9D8B030D-6E8A-4147-A177-3AD203B41FA5}">
                      <a16:colId xmlns:a16="http://schemas.microsoft.com/office/drawing/2014/main" val="29616150"/>
                    </a:ext>
                  </a:extLst>
                </a:gridCol>
                <a:gridCol w="2437298">
                  <a:extLst>
                    <a:ext uri="{9D8B030D-6E8A-4147-A177-3AD203B41FA5}">
                      <a16:colId xmlns:a16="http://schemas.microsoft.com/office/drawing/2014/main" val="3665725873"/>
                    </a:ext>
                  </a:extLst>
                </a:gridCol>
                <a:gridCol w="716565">
                  <a:extLst>
                    <a:ext uri="{9D8B030D-6E8A-4147-A177-3AD203B41FA5}">
                      <a16:colId xmlns:a16="http://schemas.microsoft.com/office/drawing/2014/main" val="482394080"/>
                    </a:ext>
                  </a:extLst>
                </a:gridCol>
              </a:tblGrid>
              <a:tr h="39965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450922"/>
                  </a:ext>
                </a:extLst>
              </a:tr>
              <a:tr h="48110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Centro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38423873"/>
                  </a:ext>
                </a:extLst>
              </a:tr>
              <a:tr h="48110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MANUFACTURA EN TEXTILES Y CUERO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196,60%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823458449"/>
                  </a:ext>
                </a:extLst>
              </a:tr>
              <a:tr h="3996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FORMACIÓN MINERO AMBIENTAL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154,55%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1712740"/>
                  </a:ext>
                </a:extLst>
              </a:tr>
              <a:tr h="48110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9216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DISEÑO Y METROLOGÍA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126,67%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96796176"/>
                  </a:ext>
                </a:extLst>
              </a:tr>
            </a:tbl>
          </a:graphicData>
        </a:graphic>
      </p:graphicFrame>
      <p:grpSp>
        <p:nvGrpSpPr>
          <p:cNvPr id="32" name="Grupo 31">
            <a:extLst>
              <a:ext uri="{FF2B5EF4-FFF2-40B4-BE49-F238E27FC236}">
                <a16:creationId xmlns:a16="http://schemas.microsoft.com/office/drawing/2014/main" id="{1690204B-FE99-0586-7DD8-A725A1C0DEB2}"/>
              </a:ext>
            </a:extLst>
          </p:cNvPr>
          <p:cNvGrpSpPr/>
          <p:nvPr/>
        </p:nvGrpSpPr>
        <p:grpSpPr>
          <a:xfrm>
            <a:off x="10982992" y="2285711"/>
            <a:ext cx="711620" cy="1321756"/>
            <a:chOff x="4919397" y="2318266"/>
            <a:chExt cx="614911" cy="822343"/>
          </a:xfrm>
          <a:solidFill>
            <a:srgbClr val="FF6C00">
              <a:alpha val="20000"/>
            </a:srgbClr>
          </a:solidFill>
        </p:grpSpPr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D583F6D6-33FA-B276-9851-6E08600FEEF9}"/>
                </a:ext>
              </a:extLst>
            </p:cNvPr>
            <p:cNvSpPr/>
            <p:nvPr/>
          </p:nvSpPr>
          <p:spPr>
            <a:xfrm>
              <a:off x="4919398" y="2318266"/>
              <a:ext cx="601471" cy="27293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CF8078DB-4A22-6D98-68BB-392F34921DCD}"/>
                </a:ext>
              </a:extLst>
            </p:cNvPr>
            <p:cNvSpPr/>
            <p:nvPr/>
          </p:nvSpPr>
          <p:spPr>
            <a:xfrm>
              <a:off x="4919398" y="2613183"/>
              <a:ext cx="601472" cy="22746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id="{7D631689-9ABD-68A9-46F0-8B48B919BD0F}"/>
                </a:ext>
              </a:extLst>
            </p:cNvPr>
            <p:cNvSpPr/>
            <p:nvPr/>
          </p:nvSpPr>
          <p:spPr>
            <a:xfrm>
              <a:off x="4919397" y="2867678"/>
              <a:ext cx="614911" cy="27293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6" name="Tabla 35">
            <a:extLst>
              <a:ext uri="{FF2B5EF4-FFF2-40B4-BE49-F238E27FC236}">
                <a16:creationId xmlns:a16="http://schemas.microsoft.com/office/drawing/2014/main" id="{32BEF0B3-E344-60C2-2E36-C6EA32F12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411785"/>
              </p:ext>
            </p:extLst>
          </p:nvPr>
        </p:nvGraphicFramePr>
        <p:xfrm>
          <a:off x="6265937" y="4182022"/>
          <a:ext cx="5413120" cy="21294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042">
                  <a:extLst>
                    <a:ext uri="{9D8B030D-6E8A-4147-A177-3AD203B41FA5}">
                      <a16:colId xmlns:a16="http://schemas.microsoft.com/office/drawing/2014/main" val="3053944617"/>
                    </a:ext>
                  </a:extLst>
                </a:gridCol>
                <a:gridCol w="534669">
                  <a:extLst>
                    <a:ext uri="{9D8B030D-6E8A-4147-A177-3AD203B41FA5}">
                      <a16:colId xmlns:a16="http://schemas.microsoft.com/office/drawing/2014/main" val="3808814084"/>
                    </a:ext>
                  </a:extLst>
                </a:gridCol>
                <a:gridCol w="928380">
                  <a:extLst>
                    <a:ext uri="{9D8B030D-6E8A-4147-A177-3AD203B41FA5}">
                      <a16:colId xmlns:a16="http://schemas.microsoft.com/office/drawing/2014/main" val="3931911659"/>
                    </a:ext>
                  </a:extLst>
                </a:gridCol>
                <a:gridCol w="481203">
                  <a:extLst>
                    <a:ext uri="{9D8B030D-6E8A-4147-A177-3AD203B41FA5}">
                      <a16:colId xmlns:a16="http://schemas.microsoft.com/office/drawing/2014/main" val="1793441447"/>
                    </a:ext>
                  </a:extLst>
                </a:gridCol>
                <a:gridCol w="2430314">
                  <a:extLst>
                    <a:ext uri="{9D8B030D-6E8A-4147-A177-3AD203B41FA5}">
                      <a16:colId xmlns:a16="http://schemas.microsoft.com/office/drawing/2014/main" val="3419599467"/>
                    </a:ext>
                  </a:extLst>
                </a:gridCol>
                <a:gridCol w="714512">
                  <a:extLst>
                    <a:ext uri="{9D8B030D-6E8A-4147-A177-3AD203B41FA5}">
                      <a16:colId xmlns:a16="http://schemas.microsoft.com/office/drawing/2014/main" val="4259061708"/>
                    </a:ext>
                  </a:extLst>
                </a:gridCol>
              </a:tblGrid>
              <a:tr h="417104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29358"/>
                  </a:ext>
                </a:extLst>
              </a:tr>
              <a:tr h="44327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% de Ejecución Cupos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140807439"/>
                  </a:ext>
                </a:extLst>
              </a:tr>
              <a:tr h="4171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TECNOLÓGICO DEL MOBILIARIO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0,00%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72417783"/>
                  </a:ext>
                </a:extLst>
              </a:tr>
              <a:tr h="4171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ARAUCA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GESTION Y DESARROLLO AGROINDUSTRIAL DE ARAUCA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0,00%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19284416"/>
                  </a:ext>
                </a:extLst>
              </a:tr>
              <a:tr h="4171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VALLE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9229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DISEÑO TECNOLOGICO INDUSTRIAL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15,71%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2227348"/>
                  </a:ext>
                </a:extLst>
              </a:tr>
            </a:tbl>
          </a:graphicData>
        </a:graphic>
      </p:graphicFrame>
      <p:grpSp>
        <p:nvGrpSpPr>
          <p:cNvPr id="37" name="Grupo 36">
            <a:extLst>
              <a:ext uri="{FF2B5EF4-FFF2-40B4-BE49-F238E27FC236}">
                <a16:creationId xmlns:a16="http://schemas.microsoft.com/office/drawing/2014/main" id="{E64CA276-9B21-2AC2-3DD7-422B7D5623A4}"/>
              </a:ext>
            </a:extLst>
          </p:cNvPr>
          <p:cNvGrpSpPr/>
          <p:nvPr/>
        </p:nvGrpSpPr>
        <p:grpSpPr>
          <a:xfrm>
            <a:off x="10962214" y="5071076"/>
            <a:ext cx="151614" cy="1225373"/>
            <a:chOff x="4923916" y="4979587"/>
            <a:chExt cx="174306" cy="1030358"/>
          </a:xfrm>
          <a:solidFill>
            <a:srgbClr val="FF0000">
              <a:alpha val="30196"/>
            </a:srgbClr>
          </a:solidFill>
        </p:grpSpPr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F4C0C731-6B7B-2591-D8BD-5D7247C58E73}"/>
                </a:ext>
              </a:extLst>
            </p:cNvPr>
            <p:cNvSpPr/>
            <p:nvPr/>
          </p:nvSpPr>
          <p:spPr>
            <a:xfrm>
              <a:off x="4924370" y="4979587"/>
              <a:ext cx="45719" cy="32694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8249C3D8-5719-9F24-DB29-953EA57163F2}"/>
                </a:ext>
              </a:extLst>
            </p:cNvPr>
            <p:cNvSpPr/>
            <p:nvPr/>
          </p:nvSpPr>
          <p:spPr>
            <a:xfrm>
              <a:off x="4923916" y="5324832"/>
              <a:ext cx="45720" cy="34338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0E7EAEFF-D2D7-8DBC-BF64-3EF261C2EF8A}"/>
                </a:ext>
              </a:extLst>
            </p:cNvPr>
            <p:cNvSpPr/>
            <p:nvPr/>
          </p:nvSpPr>
          <p:spPr>
            <a:xfrm>
              <a:off x="4923916" y="5694987"/>
              <a:ext cx="174306" cy="31495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2701765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dirty="0">
                <a:solidFill>
                  <a:srgbClr val="00324D"/>
                </a:solidFill>
              </a:rPr>
              <a:t>Certificación de competencias de</a:t>
            </a: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 </a:t>
            </a:r>
            <a:r>
              <a:rPr lang="es-MX" sz="2400" dirty="0">
                <a:solidFill>
                  <a:srgbClr val="00324D"/>
                </a:solidFill>
              </a:rPr>
              <a:t>Economía Popular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/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47287" y="1413897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42739" y="4797347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852665E9-566F-A684-7C84-4B20079878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991482"/>
              </p:ext>
            </p:extLst>
          </p:nvPr>
        </p:nvGraphicFramePr>
        <p:xfrm>
          <a:off x="363482" y="1410216"/>
          <a:ext cx="5325527" cy="21660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455">
                  <a:extLst>
                    <a:ext uri="{9D8B030D-6E8A-4147-A177-3AD203B41FA5}">
                      <a16:colId xmlns:a16="http://schemas.microsoft.com/office/drawing/2014/main" val="1284936280"/>
                    </a:ext>
                  </a:extLst>
                </a:gridCol>
                <a:gridCol w="1071600">
                  <a:extLst>
                    <a:ext uri="{9D8B030D-6E8A-4147-A177-3AD203B41FA5}">
                      <a16:colId xmlns:a16="http://schemas.microsoft.com/office/drawing/2014/main" val="1062707228"/>
                    </a:ext>
                  </a:extLst>
                </a:gridCol>
                <a:gridCol w="2172425">
                  <a:extLst>
                    <a:ext uri="{9D8B030D-6E8A-4147-A177-3AD203B41FA5}">
                      <a16:colId xmlns:a16="http://schemas.microsoft.com/office/drawing/2014/main" val="845668246"/>
                    </a:ext>
                  </a:extLst>
                </a:gridCol>
                <a:gridCol w="1432047">
                  <a:extLst>
                    <a:ext uri="{9D8B030D-6E8A-4147-A177-3AD203B41FA5}">
                      <a16:colId xmlns:a16="http://schemas.microsoft.com/office/drawing/2014/main" val="2325167339"/>
                    </a:ext>
                  </a:extLst>
                </a:gridCol>
              </a:tblGrid>
              <a:tr h="43320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948182"/>
                  </a:ext>
                </a:extLst>
              </a:tr>
              <a:tr h="43320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27013165"/>
                  </a:ext>
                </a:extLst>
              </a:tr>
              <a:tr h="43320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GUAJIRA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140,54%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56652524"/>
                  </a:ext>
                </a:extLst>
              </a:tr>
              <a:tr h="43320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META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130,03%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39907262"/>
                  </a:ext>
                </a:extLst>
              </a:tr>
              <a:tr h="43320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NARIÑO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118,97%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21696046"/>
                  </a:ext>
                </a:extLst>
              </a:tr>
            </a:tbl>
          </a:graphicData>
        </a:graphic>
      </p:graphicFrame>
      <p:grpSp>
        <p:nvGrpSpPr>
          <p:cNvPr id="5" name="Grupo 4">
            <a:extLst>
              <a:ext uri="{FF2B5EF4-FFF2-40B4-BE49-F238E27FC236}">
                <a16:creationId xmlns:a16="http://schemas.microsoft.com/office/drawing/2014/main" id="{5297DAD8-B44F-BA48-74EF-60175D09F4E5}"/>
              </a:ext>
            </a:extLst>
          </p:cNvPr>
          <p:cNvGrpSpPr/>
          <p:nvPr/>
        </p:nvGrpSpPr>
        <p:grpSpPr>
          <a:xfrm>
            <a:off x="4272285" y="2280558"/>
            <a:ext cx="1416724" cy="1297736"/>
            <a:chOff x="4919397" y="2318264"/>
            <a:chExt cx="821440" cy="945430"/>
          </a:xfrm>
          <a:solidFill>
            <a:srgbClr val="FF6C00">
              <a:alpha val="20000"/>
            </a:srgbClr>
          </a:solidFill>
        </p:grpSpPr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8568BF65-6903-4635-3B78-84327A5FF364}"/>
                </a:ext>
              </a:extLst>
            </p:cNvPr>
            <p:cNvSpPr/>
            <p:nvPr/>
          </p:nvSpPr>
          <p:spPr>
            <a:xfrm>
              <a:off x="4919398" y="2318264"/>
              <a:ext cx="812961" cy="30698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3A3B4CD1-E44B-2A53-4C2F-AB2E202A26BB}"/>
                </a:ext>
              </a:extLst>
            </p:cNvPr>
            <p:cNvSpPr/>
            <p:nvPr/>
          </p:nvSpPr>
          <p:spPr>
            <a:xfrm>
              <a:off x="4919398" y="2638593"/>
              <a:ext cx="821439" cy="30698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713B6DDA-E94F-C6FA-890E-2CC42B906D44}"/>
                </a:ext>
              </a:extLst>
            </p:cNvPr>
            <p:cNvSpPr/>
            <p:nvPr/>
          </p:nvSpPr>
          <p:spPr>
            <a:xfrm>
              <a:off x="4919397" y="2956712"/>
              <a:ext cx="812961" cy="30698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1BF63430-8228-FC28-1DD6-C93558C78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723085"/>
              </p:ext>
            </p:extLst>
          </p:nvPr>
        </p:nvGraphicFramePr>
        <p:xfrm>
          <a:off x="363481" y="4228044"/>
          <a:ext cx="5310904" cy="2027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7672">
                  <a:extLst>
                    <a:ext uri="{9D8B030D-6E8A-4147-A177-3AD203B41FA5}">
                      <a16:colId xmlns:a16="http://schemas.microsoft.com/office/drawing/2014/main" val="1766645907"/>
                    </a:ext>
                  </a:extLst>
                </a:gridCol>
                <a:gridCol w="1068657">
                  <a:extLst>
                    <a:ext uri="{9D8B030D-6E8A-4147-A177-3AD203B41FA5}">
                      <a16:colId xmlns:a16="http://schemas.microsoft.com/office/drawing/2014/main" val="413464441"/>
                    </a:ext>
                  </a:extLst>
                </a:gridCol>
                <a:gridCol w="2166460">
                  <a:extLst>
                    <a:ext uri="{9D8B030D-6E8A-4147-A177-3AD203B41FA5}">
                      <a16:colId xmlns:a16="http://schemas.microsoft.com/office/drawing/2014/main" val="3123705099"/>
                    </a:ext>
                  </a:extLst>
                </a:gridCol>
                <a:gridCol w="1428115">
                  <a:extLst>
                    <a:ext uri="{9D8B030D-6E8A-4147-A177-3AD203B41FA5}">
                      <a16:colId xmlns:a16="http://schemas.microsoft.com/office/drawing/2014/main" val="2730088854"/>
                    </a:ext>
                  </a:extLst>
                </a:gridCol>
              </a:tblGrid>
              <a:tr h="405490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3122602"/>
                  </a:ext>
                </a:extLst>
              </a:tr>
              <a:tr h="40549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17169939"/>
                  </a:ext>
                </a:extLst>
              </a:tr>
              <a:tr h="4054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CAUCA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56,78%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61245799"/>
                  </a:ext>
                </a:extLst>
              </a:tr>
              <a:tr h="4054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CALDAS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64,05%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81953545"/>
                  </a:ext>
                </a:extLst>
              </a:tr>
              <a:tr h="4054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RISARALDA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69,93%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527840153"/>
                  </a:ext>
                </a:extLst>
              </a:tr>
            </a:tbl>
          </a:graphicData>
        </a:graphic>
      </p:graphicFrame>
      <p:grpSp>
        <p:nvGrpSpPr>
          <p:cNvPr id="16" name="Grupo 15">
            <a:extLst>
              <a:ext uri="{FF2B5EF4-FFF2-40B4-BE49-F238E27FC236}">
                <a16:creationId xmlns:a16="http://schemas.microsoft.com/office/drawing/2014/main" id="{D1732651-EA1B-6C98-9AFA-58A8E0FFEDBF}"/>
              </a:ext>
            </a:extLst>
          </p:cNvPr>
          <p:cNvGrpSpPr/>
          <p:nvPr/>
        </p:nvGrpSpPr>
        <p:grpSpPr>
          <a:xfrm>
            <a:off x="4254079" y="5055416"/>
            <a:ext cx="935574" cy="1190847"/>
            <a:chOff x="4923916" y="4995488"/>
            <a:chExt cx="41810" cy="951983"/>
          </a:xfrm>
          <a:solidFill>
            <a:srgbClr val="FF0000">
              <a:alpha val="30196"/>
            </a:srgbClr>
          </a:solidFill>
        </p:grpSpPr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C152D3DE-46DB-72B7-4291-37CC09CA3429}"/>
                </a:ext>
              </a:extLst>
            </p:cNvPr>
            <p:cNvSpPr/>
            <p:nvPr/>
          </p:nvSpPr>
          <p:spPr>
            <a:xfrm>
              <a:off x="4924053" y="4995488"/>
              <a:ext cx="32774" cy="29561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7F7B7D41-9E75-760C-9201-C94EC6343951}"/>
                </a:ext>
              </a:extLst>
            </p:cNvPr>
            <p:cNvSpPr/>
            <p:nvPr/>
          </p:nvSpPr>
          <p:spPr>
            <a:xfrm>
              <a:off x="4923916" y="5318216"/>
              <a:ext cx="37587" cy="29561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5E327009-49A3-1A81-FA8E-3F669C773F78}"/>
                </a:ext>
              </a:extLst>
            </p:cNvPr>
            <p:cNvSpPr/>
            <p:nvPr/>
          </p:nvSpPr>
          <p:spPr>
            <a:xfrm>
              <a:off x="4923916" y="5633669"/>
              <a:ext cx="41810" cy="31380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1" name="Tabla 20">
            <a:extLst>
              <a:ext uri="{FF2B5EF4-FFF2-40B4-BE49-F238E27FC236}">
                <a16:creationId xmlns:a16="http://schemas.microsoft.com/office/drawing/2014/main" id="{6248F0AE-C0EB-3B6A-E7A8-B506601804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866540"/>
              </p:ext>
            </p:extLst>
          </p:nvPr>
        </p:nvGraphicFramePr>
        <p:xfrm>
          <a:off x="6293965" y="1419982"/>
          <a:ext cx="5417847" cy="21562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325">
                  <a:extLst>
                    <a:ext uri="{9D8B030D-6E8A-4147-A177-3AD203B41FA5}">
                      <a16:colId xmlns:a16="http://schemas.microsoft.com/office/drawing/2014/main" val="863577969"/>
                    </a:ext>
                  </a:extLst>
                </a:gridCol>
                <a:gridCol w="535136">
                  <a:extLst>
                    <a:ext uri="{9D8B030D-6E8A-4147-A177-3AD203B41FA5}">
                      <a16:colId xmlns:a16="http://schemas.microsoft.com/office/drawing/2014/main" val="96052003"/>
                    </a:ext>
                  </a:extLst>
                </a:gridCol>
                <a:gridCol w="929191">
                  <a:extLst>
                    <a:ext uri="{9D8B030D-6E8A-4147-A177-3AD203B41FA5}">
                      <a16:colId xmlns:a16="http://schemas.microsoft.com/office/drawing/2014/main" val="2444311087"/>
                    </a:ext>
                  </a:extLst>
                </a:gridCol>
                <a:gridCol w="481623">
                  <a:extLst>
                    <a:ext uri="{9D8B030D-6E8A-4147-A177-3AD203B41FA5}">
                      <a16:colId xmlns:a16="http://schemas.microsoft.com/office/drawing/2014/main" val="4065709409"/>
                    </a:ext>
                  </a:extLst>
                </a:gridCol>
                <a:gridCol w="2432436">
                  <a:extLst>
                    <a:ext uri="{9D8B030D-6E8A-4147-A177-3AD203B41FA5}">
                      <a16:colId xmlns:a16="http://schemas.microsoft.com/office/drawing/2014/main" val="1296624772"/>
                    </a:ext>
                  </a:extLst>
                </a:gridCol>
                <a:gridCol w="715136">
                  <a:extLst>
                    <a:ext uri="{9D8B030D-6E8A-4147-A177-3AD203B41FA5}">
                      <a16:colId xmlns:a16="http://schemas.microsoft.com/office/drawing/2014/main" val="1781661432"/>
                    </a:ext>
                  </a:extLst>
                </a:gridCol>
              </a:tblGrid>
              <a:tr h="431249"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DE FORMACIÓN</a:t>
                      </a:r>
                      <a:endParaRPr lang="es-CO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7800616"/>
                  </a:ext>
                </a:extLst>
              </a:tr>
              <a:tr h="43124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ALTO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Código Regional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Centro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% de Ejecución Cupos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57742044"/>
                  </a:ext>
                </a:extLst>
              </a:tr>
              <a:tr h="43124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REGIONAL DISTRITO CAPITAL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9403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FORMACION DE TALENTO HUMANO EN SALUD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344,26%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39379860"/>
                  </a:ext>
                </a:extLst>
              </a:tr>
              <a:tr h="43124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25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CUNDINAMARCA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9511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LA TECNOLOGIA DEL DISEÑO Y LA PRODUCTIVIDAD EMPRESARIAL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253,79%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82148934"/>
                  </a:ext>
                </a:extLst>
              </a:tr>
              <a:tr h="43124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76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VALLE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9124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AGROPECUARIO DE BUGA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223,42%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65947541"/>
                  </a:ext>
                </a:extLst>
              </a:tr>
            </a:tbl>
          </a:graphicData>
        </a:graphic>
      </p:graphicFrame>
      <p:grpSp>
        <p:nvGrpSpPr>
          <p:cNvPr id="25" name="Grupo 24">
            <a:extLst>
              <a:ext uri="{FF2B5EF4-FFF2-40B4-BE49-F238E27FC236}">
                <a16:creationId xmlns:a16="http://schemas.microsoft.com/office/drawing/2014/main" id="{EFA58CB5-0E7F-B35D-5CD0-880ED26B147B}"/>
              </a:ext>
            </a:extLst>
          </p:cNvPr>
          <p:cNvGrpSpPr/>
          <p:nvPr/>
        </p:nvGrpSpPr>
        <p:grpSpPr>
          <a:xfrm>
            <a:off x="11003924" y="2296838"/>
            <a:ext cx="696066" cy="1274841"/>
            <a:chOff x="4919397" y="2325440"/>
            <a:chExt cx="601473" cy="638635"/>
          </a:xfrm>
          <a:solidFill>
            <a:srgbClr val="FF6C00">
              <a:alpha val="20000"/>
            </a:srgbClr>
          </a:solidFill>
        </p:grpSpPr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9A990E8E-AEA1-10D4-5255-6FDCB638EDA0}"/>
                </a:ext>
              </a:extLst>
            </p:cNvPr>
            <p:cNvSpPr/>
            <p:nvPr/>
          </p:nvSpPr>
          <p:spPr>
            <a:xfrm>
              <a:off x="4919398" y="2325440"/>
              <a:ext cx="601471" cy="20293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D08449F4-2042-0FF5-F8F9-EDB37E8D7888}"/>
                </a:ext>
              </a:extLst>
            </p:cNvPr>
            <p:cNvSpPr/>
            <p:nvPr/>
          </p:nvSpPr>
          <p:spPr>
            <a:xfrm>
              <a:off x="4919398" y="2541577"/>
              <a:ext cx="601472" cy="20293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69A17721-F9C0-E22A-CB65-395B60FE9E65}"/>
                </a:ext>
              </a:extLst>
            </p:cNvPr>
            <p:cNvSpPr/>
            <p:nvPr/>
          </p:nvSpPr>
          <p:spPr>
            <a:xfrm>
              <a:off x="4919397" y="2757971"/>
              <a:ext cx="601470" cy="20610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4" name="Tabla 43">
            <a:extLst>
              <a:ext uri="{FF2B5EF4-FFF2-40B4-BE49-F238E27FC236}">
                <a16:creationId xmlns:a16="http://schemas.microsoft.com/office/drawing/2014/main" id="{5CD6F107-FD4A-5214-319F-77DCFF106A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958268"/>
              </p:ext>
            </p:extLst>
          </p:nvPr>
        </p:nvGraphicFramePr>
        <p:xfrm>
          <a:off x="6293964" y="4236848"/>
          <a:ext cx="5417848" cy="20186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325">
                  <a:extLst>
                    <a:ext uri="{9D8B030D-6E8A-4147-A177-3AD203B41FA5}">
                      <a16:colId xmlns:a16="http://schemas.microsoft.com/office/drawing/2014/main" val="3036802072"/>
                    </a:ext>
                  </a:extLst>
                </a:gridCol>
                <a:gridCol w="535136">
                  <a:extLst>
                    <a:ext uri="{9D8B030D-6E8A-4147-A177-3AD203B41FA5}">
                      <a16:colId xmlns:a16="http://schemas.microsoft.com/office/drawing/2014/main" val="3127167917"/>
                    </a:ext>
                  </a:extLst>
                </a:gridCol>
                <a:gridCol w="929191">
                  <a:extLst>
                    <a:ext uri="{9D8B030D-6E8A-4147-A177-3AD203B41FA5}">
                      <a16:colId xmlns:a16="http://schemas.microsoft.com/office/drawing/2014/main" val="2059828585"/>
                    </a:ext>
                  </a:extLst>
                </a:gridCol>
                <a:gridCol w="481623">
                  <a:extLst>
                    <a:ext uri="{9D8B030D-6E8A-4147-A177-3AD203B41FA5}">
                      <a16:colId xmlns:a16="http://schemas.microsoft.com/office/drawing/2014/main" val="3971344197"/>
                    </a:ext>
                  </a:extLst>
                </a:gridCol>
                <a:gridCol w="2432437">
                  <a:extLst>
                    <a:ext uri="{9D8B030D-6E8A-4147-A177-3AD203B41FA5}">
                      <a16:colId xmlns:a16="http://schemas.microsoft.com/office/drawing/2014/main" val="740546308"/>
                    </a:ext>
                  </a:extLst>
                </a:gridCol>
                <a:gridCol w="715136">
                  <a:extLst>
                    <a:ext uri="{9D8B030D-6E8A-4147-A177-3AD203B41FA5}">
                      <a16:colId xmlns:a16="http://schemas.microsoft.com/office/drawing/2014/main" val="3127123218"/>
                    </a:ext>
                  </a:extLst>
                </a:gridCol>
              </a:tblGrid>
              <a:tr h="288378"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0534915"/>
                  </a:ext>
                </a:extLst>
              </a:tr>
              <a:tr h="288378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BAJO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Regional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Centro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% de Ejecución Cupos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590240803"/>
                  </a:ext>
                </a:extLst>
              </a:tr>
              <a:tr h="2883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18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CAQUETÁ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9516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TECNOLOGICO DE LA AMAZONÍA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30486280"/>
                  </a:ext>
                </a:extLst>
              </a:tr>
              <a:tr h="2883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41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HUILA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9527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CENTRO DE LA INDUSTRIA, LA EMPRESA Y LOS SERVICIOS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71636045"/>
                  </a:ext>
                </a:extLst>
              </a:tr>
              <a:tr h="2883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88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SAN ANDRÉS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9539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FORMACIÓN TURÍSTICA GENTE DE MAR Y DE SERVICIOS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7,66%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16213270"/>
                  </a:ext>
                </a:extLst>
              </a:tr>
              <a:tr h="2883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DISTRITO CAPITAL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9406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NACIONAL DE HOTELERIA, TURISMO Y ALIMENTOS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12,69%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19091085"/>
                  </a:ext>
                </a:extLst>
              </a:tr>
              <a:tr h="2883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ANTIOQUIA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9502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COMPLEJO TECNOLÓGICO MINERO AGROEMPRESARIAL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43,33%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58132641"/>
                  </a:ext>
                </a:extLst>
              </a:tr>
            </a:tbl>
          </a:graphicData>
        </a:graphic>
      </p:graphicFrame>
      <p:grpSp>
        <p:nvGrpSpPr>
          <p:cNvPr id="45" name="Grupo 44">
            <a:extLst>
              <a:ext uri="{FF2B5EF4-FFF2-40B4-BE49-F238E27FC236}">
                <a16:creationId xmlns:a16="http://schemas.microsoft.com/office/drawing/2014/main" id="{607ABD91-1E60-9B88-54F7-6FA1F1FE5E06}"/>
              </a:ext>
            </a:extLst>
          </p:cNvPr>
          <p:cNvGrpSpPr/>
          <p:nvPr/>
        </p:nvGrpSpPr>
        <p:grpSpPr>
          <a:xfrm>
            <a:off x="11004343" y="4811808"/>
            <a:ext cx="341505" cy="1443686"/>
            <a:chOff x="11013526" y="4811810"/>
            <a:chExt cx="419666" cy="1443686"/>
          </a:xfrm>
        </p:grpSpPr>
        <p:grpSp>
          <p:nvGrpSpPr>
            <p:cNvPr id="46" name="Grupo 45">
              <a:extLst>
                <a:ext uri="{FF2B5EF4-FFF2-40B4-BE49-F238E27FC236}">
                  <a16:creationId xmlns:a16="http://schemas.microsoft.com/office/drawing/2014/main" id="{93171516-FBE6-2568-0932-D2D418DAD697}"/>
                </a:ext>
              </a:extLst>
            </p:cNvPr>
            <p:cNvGrpSpPr/>
            <p:nvPr/>
          </p:nvGrpSpPr>
          <p:grpSpPr>
            <a:xfrm>
              <a:off x="11013526" y="4811810"/>
              <a:ext cx="123554" cy="861177"/>
              <a:chOff x="4924500" y="4979586"/>
              <a:chExt cx="5672" cy="747696"/>
            </a:xfrm>
            <a:solidFill>
              <a:srgbClr val="FF0000">
                <a:alpha val="30196"/>
              </a:srgbClr>
            </a:solidFill>
          </p:grpSpPr>
          <p:sp>
            <p:nvSpPr>
              <p:cNvPr id="49" name="Forma libre: forma 48">
                <a:extLst>
                  <a:ext uri="{FF2B5EF4-FFF2-40B4-BE49-F238E27FC236}">
                    <a16:creationId xmlns:a16="http://schemas.microsoft.com/office/drawing/2014/main" id="{A954922D-EF58-E0F6-7E75-F0716F6817C8}"/>
                  </a:ext>
                </a:extLst>
              </p:cNvPr>
              <p:cNvSpPr/>
              <p:nvPr/>
            </p:nvSpPr>
            <p:spPr>
              <a:xfrm>
                <a:off x="4924500" y="4979586"/>
                <a:ext cx="2579" cy="245861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50" name="Forma libre: forma 49">
                <a:extLst>
                  <a:ext uri="{FF2B5EF4-FFF2-40B4-BE49-F238E27FC236}">
                    <a16:creationId xmlns:a16="http://schemas.microsoft.com/office/drawing/2014/main" id="{45DC32A3-EF96-1DDD-FB15-DD08EED96412}"/>
                  </a:ext>
                </a:extLst>
              </p:cNvPr>
              <p:cNvSpPr/>
              <p:nvPr/>
            </p:nvSpPr>
            <p:spPr>
              <a:xfrm>
                <a:off x="4924543" y="5239811"/>
                <a:ext cx="2579" cy="227247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51" name="Forma libre: forma 50">
                <a:extLst>
                  <a:ext uri="{FF2B5EF4-FFF2-40B4-BE49-F238E27FC236}">
                    <a16:creationId xmlns:a16="http://schemas.microsoft.com/office/drawing/2014/main" id="{18E61024-BBB5-2735-F84C-BAEE612109E2}"/>
                  </a:ext>
                </a:extLst>
              </p:cNvPr>
              <p:cNvSpPr/>
              <p:nvPr/>
            </p:nvSpPr>
            <p:spPr>
              <a:xfrm>
                <a:off x="4924500" y="5481421"/>
                <a:ext cx="5672" cy="245861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47" name="Forma libre: forma 46">
              <a:extLst>
                <a:ext uri="{FF2B5EF4-FFF2-40B4-BE49-F238E27FC236}">
                  <a16:creationId xmlns:a16="http://schemas.microsoft.com/office/drawing/2014/main" id="{6BDF45DB-9DEE-70D2-E0CA-F5D1A7C19560}"/>
                </a:ext>
              </a:extLst>
            </p:cNvPr>
            <p:cNvSpPr/>
            <p:nvPr/>
          </p:nvSpPr>
          <p:spPr>
            <a:xfrm>
              <a:off x="11020513" y="5688060"/>
              <a:ext cx="200246" cy="25901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8" name="Forma libre: forma 47">
              <a:extLst>
                <a:ext uri="{FF2B5EF4-FFF2-40B4-BE49-F238E27FC236}">
                  <a16:creationId xmlns:a16="http://schemas.microsoft.com/office/drawing/2014/main" id="{0A63E41E-E96F-444D-E7D5-6ECFC7F16C07}"/>
                </a:ext>
              </a:extLst>
            </p:cNvPr>
            <p:cNvSpPr/>
            <p:nvPr/>
          </p:nvSpPr>
          <p:spPr>
            <a:xfrm>
              <a:off x="11020513" y="5968166"/>
              <a:ext cx="412679" cy="28733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2553822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dirty="0">
                <a:solidFill>
                  <a:srgbClr val="00324D"/>
                </a:solidFill>
              </a:rPr>
              <a:t>Certificación de competencias de</a:t>
            </a: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 </a:t>
            </a:r>
            <a:r>
              <a:rPr lang="es-MX" sz="2400" dirty="0">
                <a:solidFill>
                  <a:srgbClr val="00324D"/>
                </a:solidFill>
              </a:rPr>
              <a:t>Economía Popular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/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47287" y="1427546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47288" y="4788249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9E291101-3BD1-FEF6-D1AE-42FE01BBE3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295819"/>
              </p:ext>
            </p:extLst>
          </p:nvPr>
        </p:nvGraphicFramePr>
        <p:xfrm>
          <a:off x="357391" y="1381340"/>
          <a:ext cx="5276885" cy="22066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523">
                  <a:extLst>
                    <a:ext uri="{9D8B030D-6E8A-4147-A177-3AD203B41FA5}">
                      <a16:colId xmlns:a16="http://schemas.microsoft.com/office/drawing/2014/main" val="446075448"/>
                    </a:ext>
                  </a:extLst>
                </a:gridCol>
                <a:gridCol w="1061812">
                  <a:extLst>
                    <a:ext uri="{9D8B030D-6E8A-4147-A177-3AD203B41FA5}">
                      <a16:colId xmlns:a16="http://schemas.microsoft.com/office/drawing/2014/main" val="743407896"/>
                    </a:ext>
                  </a:extLst>
                </a:gridCol>
                <a:gridCol w="2152583">
                  <a:extLst>
                    <a:ext uri="{9D8B030D-6E8A-4147-A177-3AD203B41FA5}">
                      <a16:colId xmlns:a16="http://schemas.microsoft.com/office/drawing/2014/main" val="1493756908"/>
                    </a:ext>
                  </a:extLst>
                </a:gridCol>
                <a:gridCol w="1418967">
                  <a:extLst>
                    <a:ext uri="{9D8B030D-6E8A-4147-A177-3AD203B41FA5}">
                      <a16:colId xmlns:a16="http://schemas.microsoft.com/office/drawing/2014/main" val="3872934097"/>
                    </a:ext>
                  </a:extLst>
                </a:gridCol>
              </a:tblGrid>
              <a:tr h="441334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41788"/>
                  </a:ext>
                </a:extLst>
              </a:tr>
              <a:tr h="44133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ALTO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07692253"/>
                  </a:ext>
                </a:extLst>
              </a:tr>
              <a:tr h="44133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VALLE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123,75%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419262606"/>
                  </a:ext>
                </a:extLst>
              </a:tr>
              <a:tr h="44133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107,17%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6151227"/>
                  </a:ext>
                </a:extLst>
              </a:tr>
              <a:tr h="44133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86,06%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598863391"/>
                  </a:ext>
                </a:extLst>
              </a:tr>
            </a:tbl>
          </a:graphicData>
        </a:graphic>
      </p:graphicFrame>
      <p:grpSp>
        <p:nvGrpSpPr>
          <p:cNvPr id="9" name="Grupo 8">
            <a:extLst>
              <a:ext uri="{FF2B5EF4-FFF2-40B4-BE49-F238E27FC236}">
                <a16:creationId xmlns:a16="http://schemas.microsoft.com/office/drawing/2014/main" id="{00066012-C72A-B975-799D-059C2E59A79A}"/>
              </a:ext>
            </a:extLst>
          </p:cNvPr>
          <p:cNvGrpSpPr/>
          <p:nvPr/>
        </p:nvGrpSpPr>
        <p:grpSpPr>
          <a:xfrm>
            <a:off x="4228817" y="2274148"/>
            <a:ext cx="1396048" cy="1313863"/>
            <a:chOff x="4919394" y="2333566"/>
            <a:chExt cx="1028162" cy="1039968"/>
          </a:xfrm>
        </p:grpSpPr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2BECE79D-9160-8E5E-0382-F21E3CDA8F9F}"/>
                </a:ext>
              </a:extLst>
            </p:cNvPr>
            <p:cNvSpPr/>
            <p:nvPr/>
          </p:nvSpPr>
          <p:spPr>
            <a:xfrm>
              <a:off x="4919398" y="2333566"/>
              <a:ext cx="1028158" cy="32506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F7C0921D-3592-D637-48AC-2EE0D5E52096}"/>
                </a:ext>
              </a:extLst>
            </p:cNvPr>
            <p:cNvSpPr/>
            <p:nvPr/>
          </p:nvSpPr>
          <p:spPr>
            <a:xfrm>
              <a:off x="4919394" y="2688855"/>
              <a:ext cx="1028158" cy="32506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D941C02C-01F2-9BE3-BC10-A37869A9F019}"/>
                </a:ext>
              </a:extLst>
            </p:cNvPr>
            <p:cNvSpPr/>
            <p:nvPr/>
          </p:nvSpPr>
          <p:spPr>
            <a:xfrm>
              <a:off x="4919397" y="3034826"/>
              <a:ext cx="822319" cy="33870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3EDBCCDE-CF55-2513-D4CF-1D8DBE0D83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017423"/>
              </p:ext>
            </p:extLst>
          </p:nvPr>
        </p:nvGraphicFramePr>
        <p:xfrm>
          <a:off x="6342032" y="1367788"/>
          <a:ext cx="5365519" cy="22202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192">
                  <a:extLst>
                    <a:ext uri="{9D8B030D-6E8A-4147-A177-3AD203B41FA5}">
                      <a16:colId xmlns:a16="http://schemas.microsoft.com/office/drawing/2014/main" val="75864871"/>
                    </a:ext>
                  </a:extLst>
                </a:gridCol>
                <a:gridCol w="529968">
                  <a:extLst>
                    <a:ext uri="{9D8B030D-6E8A-4147-A177-3AD203B41FA5}">
                      <a16:colId xmlns:a16="http://schemas.microsoft.com/office/drawing/2014/main" val="1164346759"/>
                    </a:ext>
                  </a:extLst>
                </a:gridCol>
                <a:gridCol w="920216">
                  <a:extLst>
                    <a:ext uri="{9D8B030D-6E8A-4147-A177-3AD203B41FA5}">
                      <a16:colId xmlns:a16="http://schemas.microsoft.com/office/drawing/2014/main" val="2178122121"/>
                    </a:ext>
                  </a:extLst>
                </a:gridCol>
                <a:gridCol w="476971">
                  <a:extLst>
                    <a:ext uri="{9D8B030D-6E8A-4147-A177-3AD203B41FA5}">
                      <a16:colId xmlns:a16="http://schemas.microsoft.com/office/drawing/2014/main" val="84178968"/>
                    </a:ext>
                  </a:extLst>
                </a:gridCol>
                <a:gridCol w="2408943">
                  <a:extLst>
                    <a:ext uri="{9D8B030D-6E8A-4147-A177-3AD203B41FA5}">
                      <a16:colId xmlns:a16="http://schemas.microsoft.com/office/drawing/2014/main" val="2917986779"/>
                    </a:ext>
                  </a:extLst>
                </a:gridCol>
                <a:gridCol w="708229">
                  <a:extLst>
                    <a:ext uri="{9D8B030D-6E8A-4147-A177-3AD203B41FA5}">
                      <a16:colId xmlns:a16="http://schemas.microsoft.com/office/drawing/2014/main" val="3282000297"/>
                    </a:ext>
                  </a:extLst>
                </a:gridCol>
              </a:tblGrid>
              <a:tr h="37262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159987"/>
                  </a:ext>
                </a:extLst>
              </a:tr>
              <a:tr h="47355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19878884"/>
                  </a:ext>
                </a:extLst>
              </a:tr>
              <a:tr h="3726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9302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COMERCIO Y SERVICIOS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159,56%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22665749"/>
                  </a:ext>
                </a:extLst>
              </a:tr>
              <a:tr h="3726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TOLIMA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INDUSTRIA Y CONSTRUCCION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147,90%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736080710"/>
                  </a:ext>
                </a:extLst>
              </a:tr>
              <a:tr h="6288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NORTE DE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FORMACIÓN PARA EL DESARROLLO RURAL Y MINERO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118,46%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68129311"/>
                  </a:ext>
                </a:extLst>
              </a:tr>
            </a:tbl>
          </a:graphicData>
        </a:graphic>
      </p:graphicFrame>
      <p:grpSp>
        <p:nvGrpSpPr>
          <p:cNvPr id="20" name="Grupo 19">
            <a:extLst>
              <a:ext uri="{FF2B5EF4-FFF2-40B4-BE49-F238E27FC236}">
                <a16:creationId xmlns:a16="http://schemas.microsoft.com/office/drawing/2014/main" id="{AAE940A0-8BB9-7144-C28E-124D3167C996}"/>
              </a:ext>
            </a:extLst>
          </p:cNvPr>
          <p:cNvGrpSpPr/>
          <p:nvPr/>
        </p:nvGrpSpPr>
        <p:grpSpPr>
          <a:xfrm>
            <a:off x="11015839" y="2228825"/>
            <a:ext cx="682613" cy="1341599"/>
            <a:chOff x="4919395" y="2333565"/>
            <a:chExt cx="796954" cy="1128077"/>
          </a:xfrm>
          <a:solidFill>
            <a:srgbClr val="FF6C00">
              <a:alpha val="20000"/>
            </a:srgbClr>
          </a:solidFill>
        </p:grpSpPr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05C6EFAE-D592-B399-7567-E14FE536962E}"/>
                </a:ext>
              </a:extLst>
            </p:cNvPr>
            <p:cNvSpPr/>
            <p:nvPr/>
          </p:nvSpPr>
          <p:spPr>
            <a:xfrm>
              <a:off x="4919398" y="2333565"/>
              <a:ext cx="796951" cy="29729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95697177-CAAE-B35A-C565-F72D915C4277}"/>
                </a:ext>
              </a:extLst>
            </p:cNvPr>
            <p:cNvSpPr/>
            <p:nvPr/>
          </p:nvSpPr>
          <p:spPr>
            <a:xfrm>
              <a:off x="4919395" y="2646106"/>
              <a:ext cx="796949" cy="29729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E4AD8B3B-CAF0-D753-EBA8-7DF7B72C6D1F}"/>
                </a:ext>
              </a:extLst>
            </p:cNvPr>
            <p:cNvSpPr/>
            <p:nvPr/>
          </p:nvSpPr>
          <p:spPr>
            <a:xfrm>
              <a:off x="4919396" y="2963604"/>
              <a:ext cx="796947" cy="49803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0" name="Tabla 29">
            <a:extLst>
              <a:ext uri="{FF2B5EF4-FFF2-40B4-BE49-F238E27FC236}">
                <a16:creationId xmlns:a16="http://schemas.microsoft.com/office/drawing/2014/main" id="{A5D835A8-4DD5-5F50-1F60-1EAF1AB46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216061"/>
              </p:ext>
            </p:extLst>
          </p:nvPr>
        </p:nvGraphicFramePr>
        <p:xfrm>
          <a:off x="351426" y="4242762"/>
          <a:ext cx="5282849" cy="20552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4250">
                  <a:extLst>
                    <a:ext uri="{9D8B030D-6E8A-4147-A177-3AD203B41FA5}">
                      <a16:colId xmlns:a16="http://schemas.microsoft.com/office/drawing/2014/main" val="3386564190"/>
                    </a:ext>
                  </a:extLst>
                </a:gridCol>
                <a:gridCol w="1063012">
                  <a:extLst>
                    <a:ext uri="{9D8B030D-6E8A-4147-A177-3AD203B41FA5}">
                      <a16:colId xmlns:a16="http://schemas.microsoft.com/office/drawing/2014/main" val="4100956932"/>
                    </a:ext>
                  </a:extLst>
                </a:gridCol>
                <a:gridCol w="2155016">
                  <a:extLst>
                    <a:ext uri="{9D8B030D-6E8A-4147-A177-3AD203B41FA5}">
                      <a16:colId xmlns:a16="http://schemas.microsoft.com/office/drawing/2014/main" val="817697276"/>
                    </a:ext>
                  </a:extLst>
                </a:gridCol>
                <a:gridCol w="1420571">
                  <a:extLst>
                    <a:ext uri="{9D8B030D-6E8A-4147-A177-3AD203B41FA5}">
                      <a16:colId xmlns:a16="http://schemas.microsoft.com/office/drawing/2014/main" val="3738192178"/>
                    </a:ext>
                  </a:extLst>
                </a:gridCol>
              </a:tblGrid>
              <a:tr h="41104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0027580"/>
                  </a:ext>
                </a:extLst>
              </a:tr>
              <a:tr h="41104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261579475"/>
                  </a:ext>
                </a:extLst>
              </a:tr>
              <a:tr h="4110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BOLÍVAR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42,36%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543884657"/>
                  </a:ext>
                </a:extLst>
              </a:tr>
              <a:tr h="4110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ATLÁNTICO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62,09%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09238935"/>
                  </a:ext>
                </a:extLst>
              </a:tr>
              <a:tr h="4110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69,66%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827434119"/>
                  </a:ext>
                </a:extLst>
              </a:tr>
            </a:tbl>
          </a:graphicData>
        </a:graphic>
      </p:graphicFrame>
      <p:grpSp>
        <p:nvGrpSpPr>
          <p:cNvPr id="31" name="Grupo 30">
            <a:extLst>
              <a:ext uri="{FF2B5EF4-FFF2-40B4-BE49-F238E27FC236}">
                <a16:creationId xmlns:a16="http://schemas.microsoft.com/office/drawing/2014/main" id="{E2ABD92F-C802-741B-4133-5327EDE89E9B}"/>
              </a:ext>
            </a:extLst>
          </p:cNvPr>
          <p:cNvGrpSpPr/>
          <p:nvPr/>
        </p:nvGrpSpPr>
        <p:grpSpPr>
          <a:xfrm>
            <a:off x="4228817" y="5086533"/>
            <a:ext cx="875446" cy="1200521"/>
            <a:chOff x="4925247" y="4810831"/>
            <a:chExt cx="5119" cy="1292186"/>
          </a:xfrm>
          <a:solidFill>
            <a:srgbClr val="FF0000">
              <a:alpha val="30196"/>
            </a:srgbClr>
          </a:solidFill>
        </p:grpSpPr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55B8A78D-7F44-F5F4-A082-018401E93B69}"/>
                </a:ext>
              </a:extLst>
            </p:cNvPr>
            <p:cNvSpPr/>
            <p:nvPr/>
          </p:nvSpPr>
          <p:spPr>
            <a:xfrm>
              <a:off x="4925247" y="4810831"/>
              <a:ext cx="2885" cy="40977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00C74FC0-E644-BA74-B8D9-89B3CB428623}"/>
                </a:ext>
              </a:extLst>
            </p:cNvPr>
            <p:cNvSpPr/>
            <p:nvPr/>
          </p:nvSpPr>
          <p:spPr>
            <a:xfrm>
              <a:off x="4925251" y="5250299"/>
              <a:ext cx="5115" cy="41214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C1102044-9ED8-5C13-72AD-30F6072D84BD}"/>
                </a:ext>
              </a:extLst>
            </p:cNvPr>
            <p:cNvSpPr/>
            <p:nvPr/>
          </p:nvSpPr>
          <p:spPr>
            <a:xfrm>
              <a:off x="4925251" y="5690875"/>
              <a:ext cx="5115" cy="41214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5" name="Tabla 34">
            <a:extLst>
              <a:ext uri="{FF2B5EF4-FFF2-40B4-BE49-F238E27FC236}">
                <a16:creationId xmlns:a16="http://schemas.microsoft.com/office/drawing/2014/main" id="{D67A18BC-8A3A-6403-BFFD-4C7C094C3E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775301"/>
              </p:ext>
            </p:extLst>
          </p:nvPr>
        </p:nvGraphicFramePr>
        <p:xfrm>
          <a:off x="6342032" y="4242762"/>
          <a:ext cx="5356414" cy="20552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647">
                  <a:extLst>
                    <a:ext uri="{9D8B030D-6E8A-4147-A177-3AD203B41FA5}">
                      <a16:colId xmlns:a16="http://schemas.microsoft.com/office/drawing/2014/main" val="2334932368"/>
                    </a:ext>
                  </a:extLst>
                </a:gridCol>
                <a:gridCol w="529069">
                  <a:extLst>
                    <a:ext uri="{9D8B030D-6E8A-4147-A177-3AD203B41FA5}">
                      <a16:colId xmlns:a16="http://schemas.microsoft.com/office/drawing/2014/main" val="1370288387"/>
                    </a:ext>
                  </a:extLst>
                </a:gridCol>
                <a:gridCol w="918655">
                  <a:extLst>
                    <a:ext uri="{9D8B030D-6E8A-4147-A177-3AD203B41FA5}">
                      <a16:colId xmlns:a16="http://schemas.microsoft.com/office/drawing/2014/main" val="3048804998"/>
                    </a:ext>
                  </a:extLst>
                </a:gridCol>
                <a:gridCol w="476161">
                  <a:extLst>
                    <a:ext uri="{9D8B030D-6E8A-4147-A177-3AD203B41FA5}">
                      <a16:colId xmlns:a16="http://schemas.microsoft.com/office/drawing/2014/main" val="2230967934"/>
                    </a:ext>
                  </a:extLst>
                </a:gridCol>
                <a:gridCol w="2404855">
                  <a:extLst>
                    <a:ext uri="{9D8B030D-6E8A-4147-A177-3AD203B41FA5}">
                      <a16:colId xmlns:a16="http://schemas.microsoft.com/office/drawing/2014/main" val="545450376"/>
                    </a:ext>
                  </a:extLst>
                </a:gridCol>
                <a:gridCol w="707027">
                  <a:extLst>
                    <a:ext uri="{9D8B030D-6E8A-4147-A177-3AD203B41FA5}">
                      <a16:colId xmlns:a16="http://schemas.microsoft.com/office/drawing/2014/main" val="2717300620"/>
                    </a:ext>
                  </a:extLst>
                </a:gridCol>
              </a:tblGrid>
              <a:tr h="39171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8313654"/>
                  </a:ext>
                </a:extLst>
              </a:tr>
              <a:tr h="48835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2514172"/>
                  </a:ext>
                </a:extLst>
              </a:tr>
              <a:tr h="39171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COMPLEJO TECNOLOGICO AGROINDUSTRIAL, PECUARIO Y TURISTICO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27,59%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51976944"/>
                  </a:ext>
                </a:extLst>
              </a:tr>
              <a:tr h="39171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INDUSTRIAL Y DE AVIACION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33,58%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53329371"/>
                  </a:ext>
                </a:extLst>
              </a:tr>
              <a:tr h="39171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BOLÍVAR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AGROEMPRESARIAL Y MINERO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40,23%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43144610"/>
                  </a:ext>
                </a:extLst>
              </a:tr>
            </a:tbl>
          </a:graphicData>
        </a:graphic>
      </p:graphicFrame>
      <p:grpSp>
        <p:nvGrpSpPr>
          <p:cNvPr id="36" name="Grupo 35">
            <a:extLst>
              <a:ext uri="{FF2B5EF4-FFF2-40B4-BE49-F238E27FC236}">
                <a16:creationId xmlns:a16="http://schemas.microsoft.com/office/drawing/2014/main" id="{F5EBAD64-CD63-68B1-C7DF-0AAE4BBBAB6F}"/>
              </a:ext>
            </a:extLst>
          </p:cNvPr>
          <p:cNvGrpSpPr/>
          <p:nvPr/>
        </p:nvGrpSpPr>
        <p:grpSpPr>
          <a:xfrm>
            <a:off x="10997673" y="5125914"/>
            <a:ext cx="302674" cy="1161141"/>
            <a:chOff x="4925251" y="4979587"/>
            <a:chExt cx="10428" cy="927312"/>
          </a:xfrm>
          <a:solidFill>
            <a:srgbClr val="FF0000">
              <a:alpha val="30196"/>
            </a:srgbClr>
          </a:solidFill>
        </p:grpSpPr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id="{24829268-E879-5A27-590D-F46BDB63071D}"/>
                </a:ext>
              </a:extLst>
            </p:cNvPr>
            <p:cNvSpPr/>
            <p:nvPr/>
          </p:nvSpPr>
          <p:spPr>
            <a:xfrm>
              <a:off x="4925283" y="4979587"/>
              <a:ext cx="4800" cy="30010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67ACDF3D-6191-AEA3-CA5C-0E1E677C1741}"/>
                </a:ext>
              </a:extLst>
            </p:cNvPr>
            <p:cNvSpPr/>
            <p:nvPr/>
          </p:nvSpPr>
          <p:spPr>
            <a:xfrm>
              <a:off x="4925251" y="5299252"/>
              <a:ext cx="7020" cy="30010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088E9567-50BA-C9C9-3A6A-E7D32CE90E6D}"/>
                </a:ext>
              </a:extLst>
            </p:cNvPr>
            <p:cNvSpPr/>
            <p:nvPr/>
          </p:nvSpPr>
          <p:spPr>
            <a:xfrm>
              <a:off x="4925251" y="5615899"/>
              <a:ext cx="10428" cy="2910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3754185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113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Integral</a:t>
            </a:r>
            <a:endParaRPr kumimoji="0" lang="es-MX" sz="36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9079684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38189" y="1420350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4865456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4999BF5-3B08-D76E-B923-7AA8546F2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900181"/>
              </p:ext>
            </p:extLst>
          </p:nvPr>
        </p:nvGraphicFramePr>
        <p:xfrm>
          <a:off x="313410" y="1430328"/>
          <a:ext cx="5334422" cy="215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0540">
                  <a:extLst>
                    <a:ext uri="{9D8B030D-6E8A-4147-A177-3AD203B41FA5}">
                      <a16:colId xmlns:a16="http://schemas.microsoft.com/office/drawing/2014/main" val="936325151"/>
                    </a:ext>
                  </a:extLst>
                </a:gridCol>
                <a:gridCol w="1073389">
                  <a:extLst>
                    <a:ext uri="{9D8B030D-6E8A-4147-A177-3AD203B41FA5}">
                      <a16:colId xmlns:a16="http://schemas.microsoft.com/office/drawing/2014/main" val="4170149095"/>
                    </a:ext>
                  </a:extLst>
                </a:gridCol>
                <a:gridCol w="2176054">
                  <a:extLst>
                    <a:ext uri="{9D8B030D-6E8A-4147-A177-3AD203B41FA5}">
                      <a16:colId xmlns:a16="http://schemas.microsoft.com/office/drawing/2014/main" val="3426867933"/>
                    </a:ext>
                  </a:extLst>
                </a:gridCol>
                <a:gridCol w="1434439">
                  <a:extLst>
                    <a:ext uri="{9D8B030D-6E8A-4147-A177-3AD203B41FA5}">
                      <a16:colId xmlns:a16="http://schemas.microsoft.com/office/drawing/2014/main" val="1798335752"/>
                    </a:ext>
                  </a:extLst>
                </a:gridCol>
              </a:tblGrid>
              <a:tr h="430304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540697"/>
                  </a:ext>
                </a:extLst>
              </a:tr>
              <a:tr h="43030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107796250"/>
                  </a:ext>
                </a:extLst>
              </a:tr>
              <a:tr h="430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CASANARE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116,06%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70518730"/>
                  </a:ext>
                </a:extLst>
              </a:tr>
              <a:tr h="430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PUTUMAYO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109,81%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649029637"/>
                  </a:ext>
                </a:extLst>
              </a:tr>
              <a:tr h="4303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SUCRE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107,95%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08351790"/>
                  </a:ext>
                </a:extLst>
              </a:tr>
            </a:tbl>
          </a:graphicData>
        </a:graphic>
      </p:graphicFrame>
      <p:grpSp>
        <p:nvGrpSpPr>
          <p:cNvPr id="5" name="Grupo 4">
            <a:extLst>
              <a:ext uri="{FF2B5EF4-FFF2-40B4-BE49-F238E27FC236}">
                <a16:creationId xmlns:a16="http://schemas.microsoft.com/office/drawing/2014/main" id="{9AB926D8-8789-D8ED-F838-DB90CDC5B0AF}"/>
              </a:ext>
            </a:extLst>
          </p:cNvPr>
          <p:cNvGrpSpPr/>
          <p:nvPr/>
        </p:nvGrpSpPr>
        <p:grpSpPr>
          <a:xfrm>
            <a:off x="4229053" y="2287406"/>
            <a:ext cx="1418779" cy="1283355"/>
            <a:chOff x="10539401" y="2308194"/>
            <a:chExt cx="636810" cy="1283355"/>
          </a:xfrm>
        </p:grpSpPr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C1C85DE7-AA48-95F9-CCEA-86BAD32DC601}"/>
                </a:ext>
              </a:extLst>
            </p:cNvPr>
            <p:cNvSpPr/>
            <p:nvPr/>
          </p:nvSpPr>
          <p:spPr>
            <a:xfrm>
              <a:off x="10539401" y="2308194"/>
              <a:ext cx="636810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3DD1E06E-0842-233D-4C67-33298AAFB362}"/>
                </a:ext>
              </a:extLst>
            </p:cNvPr>
            <p:cNvSpPr/>
            <p:nvPr/>
          </p:nvSpPr>
          <p:spPr>
            <a:xfrm>
              <a:off x="10539401" y="2736979"/>
              <a:ext cx="636809" cy="41682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D7DBD27C-AE05-6A72-3E18-435CB64367CF}"/>
                </a:ext>
              </a:extLst>
            </p:cNvPr>
            <p:cNvSpPr/>
            <p:nvPr/>
          </p:nvSpPr>
          <p:spPr>
            <a:xfrm>
              <a:off x="10539402" y="3174725"/>
              <a:ext cx="636808" cy="41682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B465CA59-C16E-7823-CF81-4A9733E38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682533"/>
              </p:ext>
            </p:extLst>
          </p:nvPr>
        </p:nvGraphicFramePr>
        <p:xfrm>
          <a:off x="313410" y="4118558"/>
          <a:ext cx="5334419" cy="22152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0539">
                  <a:extLst>
                    <a:ext uri="{9D8B030D-6E8A-4147-A177-3AD203B41FA5}">
                      <a16:colId xmlns:a16="http://schemas.microsoft.com/office/drawing/2014/main" val="3752710482"/>
                    </a:ext>
                  </a:extLst>
                </a:gridCol>
                <a:gridCol w="1073389">
                  <a:extLst>
                    <a:ext uri="{9D8B030D-6E8A-4147-A177-3AD203B41FA5}">
                      <a16:colId xmlns:a16="http://schemas.microsoft.com/office/drawing/2014/main" val="485255727"/>
                    </a:ext>
                  </a:extLst>
                </a:gridCol>
                <a:gridCol w="2176053">
                  <a:extLst>
                    <a:ext uri="{9D8B030D-6E8A-4147-A177-3AD203B41FA5}">
                      <a16:colId xmlns:a16="http://schemas.microsoft.com/office/drawing/2014/main" val="3079487406"/>
                    </a:ext>
                  </a:extLst>
                </a:gridCol>
                <a:gridCol w="1434438">
                  <a:extLst>
                    <a:ext uri="{9D8B030D-6E8A-4147-A177-3AD203B41FA5}">
                      <a16:colId xmlns:a16="http://schemas.microsoft.com/office/drawing/2014/main" val="3992669910"/>
                    </a:ext>
                  </a:extLst>
                </a:gridCol>
              </a:tblGrid>
              <a:tr h="44305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210301"/>
                  </a:ext>
                </a:extLst>
              </a:tr>
              <a:tr h="44305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65770821"/>
                  </a:ext>
                </a:extLst>
              </a:tr>
              <a:tr h="4430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SAN ANDRÉS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64,52%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65877057"/>
                  </a:ext>
                </a:extLst>
              </a:tr>
              <a:tr h="4430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GUAINÍA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81,92%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71929162"/>
                  </a:ext>
                </a:extLst>
              </a:tr>
              <a:tr h="4430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CHOCÓ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82,30%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172872606"/>
                  </a:ext>
                </a:extLst>
              </a:tr>
            </a:tbl>
          </a:graphicData>
        </a:graphic>
      </p:graphicFrame>
      <p:grpSp>
        <p:nvGrpSpPr>
          <p:cNvPr id="10" name="Grupo 9">
            <a:extLst>
              <a:ext uri="{FF2B5EF4-FFF2-40B4-BE49-F238E27FC236}">
                <a16:creationId xmlns:a16="http://schemas.microsoft.com/office/drawing/2014/main" id="{BC7498D3-AE8C-DA50-5977-1CF5CDC46511}"/>
              </a:ext>
            </a:extLst>
          </p:cNvPr>
          <p:cNvGrpSpPr/>
          <p:nvPr/>
        </p:nvGrpSpPr>
        <p:grpSpPr>
          <a:xfrm>
            <a:off x="4229053" y="5007926"/>
            <a:ext cx="1266446" cy="1329785"/>
            <a:chOff x="4923915" y="4962966"/>
            <a:chExt cx="396197" cy="1101389"/>
          </a:xfrm>
          <a:solidFill>
            <a:srgbClr val="FF0000">
              <a:alpha val="30196"/>
            </a:srgbClr>
          </a:solidFill>
        </p:grpSpPr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A83A2373-B447-D5D0-F030-16F02A93359E}"/>
                </a:ext>
              </a:extLst>
            </p:cNvPr>
            <p:cNvSpPr/>
            <p:nvPr/>
          </p:nvSpPr>
          <p:spPr>
            <a:xfrm>
              <a:off x="4924955" y="4962966"/>
              <a:ext cx="319293" cy="3600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347DA64D-9908-24D4-96E5-EA1183A823EC}"/>
                </a:ext>
              </a:extLst>
            </p:cNvPr>
            <p:cNvSpPr/>
            <p:nvPr/>
          </p:nvSpPr>
          <p:spPr>
            <a:xfrm>
              <a:off x="4923915" y="5341452"/>
              <a:ext cx="375011" cy="34728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7BBA34F0-37C0-F70C-D759-DCD1A8E20415}"/>
                </a:ext>
              </a:extLst>
            </p:cNvPr>
            <p:cNvSpPr/>
            <p:nvPr/>
          </p:nvSpPr>
          <p:spPr>
            <a:xfrm>
              <a:off x="4923915" y="5703776"/>
              <a:ext cx="396197" cy="36057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A39D68BE-0858-205D-E4D3-F8D556CD89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995595"/>
              </p:ext>
            </p:extLst>
          </p:nvPr>
        </p:nvGraphicFramePr>
        <p:xfrm>
          <a:off x="6304952" y="1431632"/>
          <a:ext cx="5417260" cy="21811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290">
                  <a:extLst>
                    <a:ext uri="{9D8B030D-6E8A-4147-A177-3AD203B41FA5}">
                      <a16:colId xmlns:a16="http://schemas.microsoft.com/office/drawing/2014/main" val="1529942472"/>
                    </a:ext>
                  </a:extLst>
                </a:gridCol>
                <a:gridCol w="535078">
                  <a:extLst>
                    <a:ext uri="{9D8B030D-6E8A-4147-A177-3AD203B41FA5}">
                      <a16:colId xmlns:a16="http://schemas.microsoft.com/office/drawing/2014/main" val="3269285413"/>
                    </a:ext>
                  </a:extLst>
                </a:gridCol>
                <a:gridCol w="929090">
                  <a:extLst>
                    <a:ext uri="{9D8B030D-6E8A-4147-A177-3AD203B41FA5}">
                      <a16:colId xmlns:a16="http://schemas.microsoft.com/office/drawing/2014/main" val="1366188588"/>
                    </a:ext>
                  </a:extLst>
                </a:gridCol>
                <a:gridCol w="481570">
                  <a:extLst>
                    <a:ext uri="{9D8B030D-6E8A-4147-A177-3AD203B41FA5}">
                      <a16:colId xmlns:a16="http://schemas.microsoft.com/office/drawing/2014/main" val="1561910055"/>
                    </a:ext>
                  </a:extLst>
                </a:gridCol>
                <a:gridCol w="2432173">
                  <a:extLst>
                    <a:ext uri="{9D8B030D-6E8A-4147-A177-3AD203B41FA5}">
                      <a16:colId xmlns:a16="http://schemas.microsoft.com/office/drawing/2014/main" val="2415741467"/>
                    </a:ext>
                  </a:extLst>
                </a:gridCol>
                <a:gridCol w="715059">
                  <a:extLst>
                    <a:ext uri="{9D8B030D-6E8A-4147-A177-3AD203B41FA5}">
                      <a16:colId xmlns:a16="http://schemas.microsoft.com/office/drawing/2014/main" val="2579225763"/>
                    </a:ext>
                  </a:extLst>
                </a:gridCol>
              </a:tblGrid>
              <a:tr h="43004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300849"/>
                  </a:ext>
                </a:extLst>
              </a:tr>
              <a:tr h="43004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3750807"/>
                  </a:ext>
                </a:extLst>
              </a:tr>
              <a:tr h="4300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SANTANDER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9545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AGROEMPRESARIAL Y TURISTICO DE LOS ANDES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116,51%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179220031"/>
                  </a:ext>
                </a:extLst>
              </a:tr>
              <a:tr h="4300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9540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INDUSTRIAL Y DEL DESARROLLO TECNOLOGICO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106,19%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33021671"/>
                  </a:ext>
                </a:extLst>
              </a:tr>
              <a:tr h="4300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CALDAS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9220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PROCESOS INDUSTRIALES Y CONSTRUCCIÓN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104,93%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89913640"/>
                  </a:ext>
                </a:extLst>
              </a:tr>
            </a:tbl>
          </a:graphicData>
        </a:graphic>
      </p:graphicFrame>
      <p:grpSp>
        <p:nvGrpSpPr>
          <p:cNvPr id="16" name="Grupo 15">
            <a:extLst>
              <a:ext uri="{FF2B5EF4-FFF2-40B4-BE49-F238E27FC236}">
                <a16:creationId xmlns:a16="http://schemas.microsoft.com/office/drawing/2014/main" id="{C8F9791A-16A2-72A2-932B-84A83EACDDC5}"/>
              </a:ext>
            </a:extLst>
          </p:cNvPr>
          <p:cNvGrpSpPr/>
          <p:nvPr/>
        </p:nvGrpSpPr>
        <p:grpSpPr>
          <a:xfrm>
            <a:off x="11020151" y="2334885"/>
            <a:ext cx="707261" cy="1277928"/>
            <a:chOff x="4936112" y="2308194"/>
            <a:chExt cx="646227" cy="1277928"/>
          </a:xfrm>
        </p:grpSpPr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D0F07E72-77FA-E6E0-D3A9-A1EF1F40A8AD}"/>
                </a:ext>
              </a:extLst>
            </p:cNvPr>
            <p:cNvSpPr/>
            <p:nvPr/>
          </p:nvSpPr>
          <p:spPr>
            <a:xfrm>
              <a:off x="4936112" y="2308194"/>
              <a:ext cx="646227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393A9AE0-1E93-A3BC-019B-8B9C5D2A74F1}"/>
                </a:ext>
              </a:extLst>
            </p:cNvPr>
            <p:cNvSpPr/>
            <p:nvPr/>
          </p:nvSpPr>
          <p:spPr>
            <a:xfrm>
              <a:off x="4936113" y="2747122"/>
              <a:ext cx="641475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2CF3C4F7-E68E-4407-D9C1-E9E4E150034B}"/>
                </a:ext>
              </a:extLst>
            </p:cNvPr>
            <p:cNvSpPr/>
            <p:nvPr/>
          </p:nvSpPr>
          <p:spPr>
            <a:xfrm>
              <a:off x="4936113" y="3178391"/>
              <a:ext cx="641475" cy="40773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9" name="Tabla 28">
            <a:extLst>
              <a:ext uri="{FF2B5EF4-FFF2-40B4-BE49-F238E27FC236}">
                <a16:creationId xmlns:a16="http://schemas.microsoft.com/office/drawing/2014/main" id="{2335E0D2-9090-427C-A55F-8D04114B3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690248"/>
              </p:ext>
            </p:extLst>
          </p:nvPr>
        </p:nvGraphicFramePr>
        <p:xfrm>
          <a:off x="6304952" y="4131311"/>
          <a:ext cx="5417260" cy="22025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290">
                  <a:extLst>
                    <a:ext uri="{9D8B030D-6E8A-4147-A177-3AD203B41FA5}">
                      <a16:colId xmlns:a16="http://schemas.microsoft.com/office/drawing/2014/main" val="1877250708"/>
                    </a:ext>
                  </a:extLst>
                </a:gridCol>
                <a:gridCol w="535078">
                  <a:extLst>
                    <a:ext uri="{9D8B030D-6E8A-4147-A177-3AD203B41FA5}">
                      <a16:colId xmlns:a16="http://schemas.microsoft.com/office/drawing/2014/main" val="722188544"/>
                    </a:ext>
                  </a:extLst>
                </a:gridCol>
                <a:gridCol w="929090">
                  <a:extLst>
                    <a:ext uri="{9D8B030D-6E8A-4147-A177-3AD203B41FA5}">
                      <a16:colId xmlns:a16="http://schemas.microsoft.com/office/drawing/2014/main" val="2111625545"/>
                    </a:ext>
                  </a:extLst>
                </a:gridCol>
                <a:gridCol w="481570">
                  <a:extLst>
                    <a:ext uri="{9D8B030D-6E8A-4147-A177-3AD203B41FA5}">
                      <a16:colId xmlns:a16="http://schemas.microsoft.com/office/drawing/2014/main" val="556876700"/>
                    </a:ext>
                  </a:extLst>
                </a:gridCol>
                <a:gridCol w="2432173">
                  <a:extLst>
                    <a:ext uri="{9D8B030D-6E8A-4147-A177-3AD203B41FA5}">
                      <a16:colId xmlns:a16="http://schemas.microsoft.com/office/drawing/2014/main" val="482371907"/>
                    </a:ext>
                  </a:extLst>
                </a:gridCol>
                <a:gridCol w="715059">
                  <a:extLst>
                    <a:ext uri="{9D8B030D-6E8A-4147-A177-3AD203B41FA5}">
                      <a16:colId xmlns:a16="http://schemas.microsoft.com/office/drawing/2014/main" val="2370408028"/>
                    </a:ext>
                  </a:extLst>
                </a:gridCol>
              </a:tblGrid>
              <a:tr h="415699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70958"/>
                  </a:ext>
                </a:extLst>
              </a:tr>
              <a:tr h="47771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834080189"/>
                  </a:ext>
                </a:extLst>
              </a:tr>
              <a:tr h="41569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BOYACÁ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9551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LA INNOVACIÓN AGROINDUSTRIAL Y DE SERVICIOS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41,76%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722586577"/>
                  </a:ext>
                </a:extLst>
              </a:tr>
              <a:tr h="4777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DISTRITO CAPITAL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9214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METALMECANICO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68,12%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697010053"/>
                  </a:ext>
                </a:extLst>
              </a:tr>
              <a:tr h="41569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CALDAS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9306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COMERCIO Y SERVICIOS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73,56%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734218724"/>
                  </a:ext>
                </a:extLst>
              </a:tr>
            </a:tbl>
          </a:graphicData>
        </a:graphic>
      </p:graphicFrame>
      <p:grpSp>
        <p:nvGrpSpPr>
          <p:cNvPr id="33" name="Grupo 32">
            <a:extLst>
              <a:ext uri="{FF2B5EF4-FFF2-40B4-BE49-F238E27FC236}">
                <a16:creationId xmlns:a16="http://schemas.microsoft.com/office/drawing/2014/main" id="{01E13927-0060-10DE-530C-A0DA0B363049}"/>
              </a:ext>
            </a:extLst>
          </p:cNvPr>
          <p:cNvGrpSpPr/>
          <p:nvPr/>
        </p:nvGrpSpPr>
        <p:grpSpPr>
          <a:xfrm>
            <a:off x="11020151" y="5041730"/>
            <a:ext cx="584996" cy="1273527"/>
            <a:chOff x="4921682" y="5012825"/>
            <a:chExt cx="377244" cy="1023023"/>
          </a:xfrm>
          <a:solidFill>
            <a:srgbClr val="FF0000">
              <a:alpha val="30196"/>
            </a:srgbClr>
          </a:solidFill>
        </p:grpSpPr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BC811CA1-3D0B-5463-AA5E-074D72AEC096}"/>
                </a:ext>
              </a:extLst>
            </p:cNvPr>
            <p:cNvSpPr/>
            <p:nvPr/>
          </p:nvSpPr>
          <p:spPr>
            <a:xfrm>
              <a:off x="4921682" y="5012825"/>
              <a:ext cx="182839" cy="30816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id="{07A99BC9-BE11-C54D-4414-2FA404232A3E}"/>
                </a:ext>
              </a:extLst>
            </p:cNvPr>
            <p:cNvSpPr/>
            <p:nvPr/>
          </p:nvSpPr>
          <p:spPr>
            <a:xfrm>
              <a:off x="4923916" y="5337101"/>
              <a:ext cx="295801" cy="36706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E518538E-7C13-C38E-BFA5-87B7488867EF}"/>
                </a:ext>
              </a:extLst>
            </p:cNvPr>
            <p:cNvSpPr/>
            <p:nvPr/>
          </p:nvSpPr>
          <p:spPr>
            <a:xfrm>
              <a:off x="4923915" y="5723692"/>
              <a:ext cx="375011" cy="31215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3621681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Integral</a:t>
            </a:r>
            <a:endParaRPr kumimoji="0" lang="es-MX" sz="36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1940605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38189" y="1313813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5043009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01415F7E-98EB-F8CE-E915-5BC062676B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841012"/>
              </p:ext>
            </p:extLst>
          </p:nvPr>
        </p:nvGraphicFramePr>
        <p:xfrm>
          <a:off x="337266" y="1325747"/>
          <a:ext cx="5353952" cy="23391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2921">
                  <a:extLst>
                    <a:ext uri="{9D8B030D-6E8A-4147-A177-3AD203B41FA5}">
                      <a16:colId xmlns:a16="http://schemas.microsoft.com/office/drawing/2014/main" val="55511228"/>
                    </a:ext>
                  </a:extLst>
                </a:gridCol>
                <a:gridCol w="1077319">
                  <a:extLst>
                    <a:ext uri="{9D8B030D-6E8A-4147-A177-3AD203B41FA5}">
                      <a16:colId xmlns:a16="http://schemas.microsoft.com/office/drawing/2014/main" val="1052572100"/>
                    </a:ext>
                  </a:extLst>
                </a:gridCol>
                <a:gridCol w="2184021">
                  <a:extLst>
                    <a:ext uri="{9D8B030D-6E8A-4147-A177-3AD203B41FA5}">
                      <a16:colId xmlns:a16="http://schemas.microsoft.com/office/drawing/2014/main" val="3498692889"/>
                    </a:ext>
                  </a:extLst>
                </a:gridCol>
                <a:gridCol w="1439691">
                  <a:extLst>
                    <a:ext uri="{9D8B030D-6E8A-4147-A177-3AD203B41FA5}">
                      <a16:colId xmlns:a16="http://schemas.microsoft.com/office/drawing/2014/main" val="3756148372"/>
                    </a:ext>
                  </a:extLst>
                </a:gridCol>
              </a:tblGrid>
              <a:tr h="33416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0329337"/>
                  </a:ext>
                </a:extLst>
              </a:tr>
              <a:tr h="334165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61454802"/>
                  </a:ext>
                </a:extLst>
              </a:tr>
              <a:tr h="3341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19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CAUCA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114,14%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601566434"/>
                  </a:ext>
                </a:extLst>
              </a:tr>
              <a:tr h="3341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CÓRDOBA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111,35%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776964544"/>
                  </a:ext>
                </a:extLst>
              </a:tr>
              <a:tr h="3341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NORTE DE SANTANDER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107,60%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46515697"/>
                  </a:ext>
                </a:extLst>
              </a:tr>
              <a:tr h="3341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CESAR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106,73%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30157694"/>
                  </a:ext>
                </a:extLst>
              </a:tr>
              <a:tr h="3341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NARIÑO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104,43%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08756213"/>
                  </a:ext>
                </a:extLst>
              </a:tr>
            </a:tbl>
          </a:graphicData>
        </a:graphic>
      </p:graphicFrame>
      <p:grpSp>
        <p:nvGrpSpPr>
          <p:cNvPr id="18" name="Grupo 17">
            <a:extLst>
              <a:ext uri="{FF2B5EF4-FFF2-40B4-BE49-F238E27FC236}">
                <a16:creationId xmlns:a16="http://schemas.microsoft.com/office/drawing/2014/main" id="{F173EB77-3B0A-8782-30A2-86AF93F97576}"/>
              </a:ext>
            </a:extLst>
          </p:cNvPr>
          <p:cNvGrpSpPr/>
          <p:nvPr/>
        </p:nvGrpSpPr>
        <p:grpSpPr>
          <a:xfrm>
            <a:off x="4261448" y="2006222"/>
            <a:ext cx="1416919" cy="1652012"/>
            <a:chOff x="4746973" y="1837707"/>
            <a:chExt cx="591322" cy="1598129"/>
          </a:xfrm>
        </p:grpSpPr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047FAC32-FA78-68B4-5F13-0E65D759D584}"/>
                </a:ext>
              </a:extLst>
            </p:cNvPr>
            <p:cNvGrpSpPr/>
            <p:nvPr/>
          </p:nvGrpSpPr>
          <p:grpSpPr>
            <a:xfrm>
              <a:off x="4746974" y="1837707"/>
              <a:ext cx="591321" cy="960880"/>
              <a:chOff x="4929550" y="2317304"/>
              <a:chExt cx="591321" cy="981482"/>
            </a:xfrm>
          </p:grpSpPr>
          <p:sp>
            <p:nvSpPr>
              <p:cNvPr id="22" name="Forma libre: forma 21">
                <a:extLst>
                  <a:ext uri="{FF2B5EF4-FFF2-40B4-BE49-F238E27FC236}">
                    <a16:creationId xmlns:a16="http://schemas.microsoft.com/office/drawing/2014/main" id="{894E905B-A909-1BF8-CA73-78F3CBD89407}"/>
                  </a:ext>
                </a:extLst>
              </p:cNvPr>
              <p:cNvSpPr/>
              <p:nvPr/>
            </p:nvSpPr>
            <p:spPr>
              <a:xfrm>
                <a:off x="4929550" y="2317304"/>
                <a:ext cx="584757" cy="300988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solidFill>
                <a:srgbClr val="FF6C00">
                  <a:alpha val="2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20667825-3BC1-E1BE-01BE-73A8D8AA3586}"/>
                  </a:ext>
                </a:extLst>
              </p:cNvPr>
              <p:cNvSpPr/>
              <p:nvPr/>
            </p:nvSpPr>
            <p:spPr>
              <a:xfrm>
                <a:off x="4929551" y="2636474"/>
                <a:ext cx="591320" cy="323963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solidFill>
                <a:srgbClr val="FF6C00">
                  <a:alpha val="2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25" name="Forma libre: forma 24">
                <a:extLst>
                  <a:ext uri="{FF2B5EF4-FFF2-40B4-BE49-F238E27FC236}">
                    <a16:creationId xmlns:a16="http://schemas.microsoft.com/office/drawing/2014/main" id="{CBEE6C30-B72E-3695-8048-2B5FFEDFEFEA}"/>
                  </a:ext>
                </a:extLst>
              </p:cNvPr>
              <p:cNvSpPr/>
              <p:nvPr/>
            </p:nvSpPr>
            <p:spPr>
              <a:xfrm>
                <a:off x="4929550" y="2974823"/>
                <a:ext cx="591320" cy="323963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solidFill>
                <a:srgbClr val="FF6C00">
                  <a:alpha val="2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/>
              </a:p>
            </p:txBody>
          </p:sp>
        </p:grp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6B79C025-86D8-2E00-803B-9B18DB203BA9}"/>
                </a:ext>
              </a:extLst>
            </p:cNvPr>
            <p:cNvSpPr/>
            <p:nvPr/>
          </p:nvSpPr>
          <p:spPr>
            <a:xfrm>
              <a:off x="4746973" y="2812671"/>
              <a:ext cx="591320" cy="30609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6A267E74-72D8-0443-D080-CB334372B2C5}"/>
                </a:ext>
              </a:extLst>
            </p:cNvPr>
            <p:cNvSpPr/>
            <p:nvPr/>
          </p:nvSpPr>
          <p:spPr>
            <a:xfrm>
              <a:off x="4746973" y="3133920"/>
              <a:ext cx="591320" cy="30191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</p:grpSp>
      <p:graphicFrame>
        <p:nvGraphicFramePr>
          <p:cNvPr id="26" name="Tabla 25">
            <a:extLst>
              <a:ext uri="{FF2B5EF4-FFF2-40B4-BE49-F238E27FC236}">
                <a16:creationId xmlns:a16="http://schemas.microsoft.com/office/drawing/2014/main" id="{807B9FFF-F168-D6C1-A66D-BBFEB39A1A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34677"/>
              </p:ext>
            </p:extLst>
          </p:nvPr>
        </p:nvGraphicFramePr>
        <p:xfrm>
          <a:off x="337266" y="4116993"/>
          <a:ext cx="5341096" cy="23198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1354">
                  <a:extLst>
                    <a:ext uri="{9D8B030D-6E8A-4147-A177-3AD203B41FA5}">
                      <a16:colId xmlns:a16="http://schemas.microsoft.com/office/drawing/2014/main" val="3201148306"/>
                    </a:ext>
                  </a:extLst>
                </a:gridCol>
                <a:gridCol w="1074732">
                  <a:extLst>
                    <a:ext uri="{9D8B030D-6E8A-4147-A177-3AD203B41FA5}">
                      <a16:colId xmlns:a16="http://schemas.microsoft.com/office/drawing/2014/main" val="637599145"/>
                    </a:ext>
                  </a:extLst>
                </a:gridCol>
                <a:gridCol w="2178776">
                  <a:extLst>
                    <a:ext uri="{9D8B030D-6E8A-4147-A177-3AD203B41FA5}">
                      <a16:colId xmlns:a16="http://schemas.microsoft.com/office/drawing/2014/main" val="1419454852"/>
                    </a:ext>
                  </a:extLst>
                </a:gridCol>
                <a:gridCol w="1436234">
                  <a:extLst>
                    <a:ext uri="{9D8B030D-6E8A-4147-A177-3AD203B41FA5}">
                      <a16:colId xmlns:a16="http://schemas.microsoft.com/office/drawing/2014/main" val="2684492804"/>
                    </a:ext>
                  </a:extLst>
                </a:gridCol>
              </a:tblGrid>
              <a:tr h="33140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433807"/>
                  </a:ext>
                </a:extLst>
              </a:tr>
              <a:tr h="331406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% de Ejecución Cupos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19457703"/>
                  </a:ext>
                </a:extLst>
              </a:tr>
              <a:tr h="3314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CALDAS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87,14%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1131234"/>
                  </a:ext>
                </a:extLst>
              </a:tr>
              <a:tr h="3314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QUINDÍO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88,67%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28856934"/>
                  </a:ext>
                </a:extLst>
              </a:tr>
              <a:tr h="3314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META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90,15%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91699411"/>
                  </a:ext>
                </a:extLst>
              </a:tr>
              <a:tr h="3314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RISARALDA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90,97%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52527806"/>
                  </a:ext>
                </a:extLst>
              </a:tr>
              <a:tr h="3314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MAGDALENA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91,36%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30902328"/>
                  </a:ext>
                </a:extLst>
              </a:tr>
            </a:tbl>
          </a:graphicData>
        </a:graphic>
      </p:graphicFrame>
      <p:grpSp>
        <p:nvGrpSpPr>
          <p:cNvPr id="28" name="Grupo 27">
            <a:extLst>
              <a:ext uri="{FF2B5EF4-FFF2-40B4-BE49-F238E27FC236}">
                <a16:creationId xmlns:a16="http://schemas.microsoft.com/office/drawing/2014/main" id="{46602EBF-417D-9819-5F08-5CF3A459938F}"/>
              </a:ext>
            </a:extLst>
          </p:cNvPr>
          <p:cNvGrpSpPr/>
          <p:nvPr/>
        </p:nvGrpSpPr>
        <p:grpSpPr>
          <a:xfrm>
            <a:off x="4252350" y="4773203"/>
            <a:ext cx="1293190" cy="1656727"/>
            <a:chOff x="4753537" y="4517168"/>
            <a:chExt cx="375011" cy="1716255"/>
          </a:xfrm>
          <a:solidFill>
            <a:srgbClr val="FFFF00">
              <a:alpha val="20000"/>
            </a:srgbClr>
          </a:solidFill>
        </p:grpSpPr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id="{DC798B4B-D579-5446-049F-66B5D149373F}"/>
                </a:ext>
              </a:extLst>
            </p:cNvPr>
            <p:cNvGrpSpPr/>
            <p:nvPr/>
          </p:nvGrpSpPr>
          <p:grpSpPr>
            <a:xfrm>
              <a:off x="4753537" y="4517168"/>
              <a:ext cx="375011" cy="1023348"/>
              <a:chOff x="4923915" y="4979587"/>
              <a:chExt cx="375011" cy="957895"/>
            </a:xfrm>
            <a:grpFill/>
          </p:grpSpPr>
          <p:sp>
            <p:nvSpPr>
              <p:cNvPr id="36" name="Forma libre: forma 35">
                <a:extLst>
                  <a:ext uri="{FF2B5EF4-FFF2-40B4-BE49-F238E27FC236}">
                    <a16:creationId xmlns:a16="http://schemas.microsoft.com/office/drawing/2014/main" id="{60070AD8-AE12-513B-4BC3-E8988320F9BC}"/>
                  </a:ext>
                </a:extLst>
              </p:cNvPr>
              <p:cNvSpPr/>
              <p:nvPr/>
            </p:nvSpPr>
            <p:spPr>
              <a:xfrm>
                <a:off x="4924956" y="4979587"/>
                <a:ext cx="351312" cy="31495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37" name="Forma libre: forma 36">
                <a:extLst>
                  <a:ext uri="{FF2B5EF4-FFF2-40B4-BE49-F238E27FC236}">
                    <a16:creationId xmlns:a16="http://schemas.microsoft.com/office/drawing/2014/main" id="{B72CD8AA-D253-725B-F62F-53BDCB052592}"/>
                  </a:ext>
                </a:extLst>
              </p:cNvPr>
              <p:cNvSpPr/>
              <p:nvPr/>
            </p:nvSpPr>
            <p:spPr>
              <a:xfrm>
                <a:off x="4923915" y="5320421"/>
                <a:ext cx="375011" cy="309201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38" name="Forma libre: forma 37">
                <a:extLst>
                  <a:ext uri="{FF2B5EF4-FFF2-40B4-BE49-F238E27FC236}">
                    <a16:creationId xmlns:a16="http://schemas.microsoft.com/office/drawing/2014/main" id="{8C75E69D-0BAC-81F1-4D56-D9D4BACEFDBD}"/>
                  </a:ext>
                </a:extLst>
              </p:cNvPr>
              <p:cNvSpPr/>
              <p:nvPr/>
            </p:nvSpPr>
            <p:spPr>
              <a:xfrm>
                <a:off x="4923915" y="5650568"/>
                <a:ext cx="375011" cy="286914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id="{7F2A8F1C-E07E-5D2E-9F51-57E9D431A35F}"/>
                </a:ext>
              </a:extLst>
            </p:cNvPr>
            <p:cNvSpPr/>
            <p:nvPr/>
          </p:nvSpPr>
          <p:spPr>
            <a:xfrm>
              <a:off x="4753537" y="5562893"/>
              <a:ext cx="375011" cy="31768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C0E14A18-E930-8B45-AE7D-45DF3AFB7C95}"/>
                </a:ext>
              </a:extLst>
            </p:cNvPr>
            <p:cNvSpPr/>
            <p:nvPr/>
          </p:nvSpPr>
          <p:spPr>
            <a:xfrm>
              <a:off x="4753537" y="5915739"/>
              <a:ext cx="375011" cy="31768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2" name="Tabla 41">
            <a:extLst>
              <a:ext uri="{FF2B5EF4-FFF2-40B4-BE49-F238E27FC236}">
                <a16:creationId xmlns:a16="http://schemas.microsoft.com/office/drawing/2014/main" id="{54088B9A-D601-8DF4-8331-9D694DA9F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945556"/>
              </p:ext>
            </p:extLst>
          </p:nvPr>
        </p:nvGraphicFramePr>
        <p:xfrm>
          <a:off x="6284087" y="1325746"/>
          <a:ext cx="5456997" cy="2329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6668">
                  <a:extLst>
                    <a:ext uri="{9D8B030D-6E8A-4147-A177-3AD203B41FA5}">
                      <a16:colId xmlns:a16="http://schemas.microsoft.com/office/drawing/2014/main" val="1849882739"/>
                    </a:ext>
                  </a:extLst>
                </a:gridCol>
                <a:gridCol w="539003">
                  <a:extLst>
                    <a:ext uri="{9D8B030D-6E8A-4147-A177-3AD203B41FA5}">
                      <a16:colId xmlns:a16="http://schemas.microsoft.com/office/drawing/2014/main" val="3401457118"/>
                    </a:ext>
                  </a:extLst>
                </a:gridCol>
                <a:gridCol w="935905">
                  <a:extLst>
                    <a:ext uri="{9D8B030D-6E8A-4147-A177-3AD203B41FA5}">
                      <a16:colId xmlns:a16="http://schemas.microsoft.com/office/drawing/2014/main" val="1593802278"/>
                    </a:ext>
                  </a:extLst>
                </a:gridCol>
                <a:gridCol w="485103">
                  <a:extLst>
                    <a:ext uri="{9D8B030D-6E8A-4147-A177-3AD203B41FA5}">
                      <a16:colId xmlns:a16="http://schemas.microsoft.com/office/drawing/2014/main" val="3977433297"/>
                    </a:ext>
                  </a:extLst>
                </a:gridCol>
                <a:gridCol w="2450014">
                  <a:extLst>
                    <a:ext uri="{9D8B030D-6E8A-4147-A177-3AD203B41FA5}">
                      <a16:colId xmlns:a16="http://schemas.microsoft.com/office/drawing/2014/main" val="2238342928"/>
                    </a:ext>
                  </a:extLst>
                </a:gridCol>
                <a:gridCol w="720304">
                  <a:extLst>
                    <a:ext uri="{9D8B030D-6E8A-4147-A177-3AD203B41FA5}">
                      <a16:colId xmlns:a16="http://schemas.microsoft.com/office/drawing/2014/main" val="2143004831"/>
                    </a:ext>
                  </a:extLst>
                </a:gridCol>
              </a:tblGrid>
              <a:tr h="276143"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0150321"/>
                  </a:ext>
                </a:extLst>
              </a:tr>
              <a:tr h="442278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ALTO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Centro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% de Ejecución Cupos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87821242"/>
                  </a:ext>
                </a:extLst>
              </a:tr>
              <a:tr h="2802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19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CAUCA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9307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CENTRO DE COMERCIO Y SERVICIOS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129,90%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16642823"/>
                  </a:ext>
                </a:extLst>
              </a:tr>
              <a:tr h="29607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ANTIOQUIA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9502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COMPLEJO TECNOLÓGICO MINERO AGROEMPRESARIAL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120,20%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47081134"/>
                  </a:ext>
                </a:extLst>
              </a:tr>
              <a:tr h="4422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85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CASANARE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9519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AGROINDUSTRIAL Y FORTALECIMIENTO EMPRESARIAL DE CASANARE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116,06%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218805053"/>
                  </a:ext>
                </a:extLst>
              </a:tr>
              <a:tr h="29607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ANTIOQUIA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9401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CENTRO DE SERVICIOS DE SALUD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114,71%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191475470"/>
                  </a:ext>
                </a:extLst>
              </a:tr>
              <a:tr h="29607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52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NARIÑO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9536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CENTRO INTERNACIONAL DE PRODUCCIÓN LIMPIA - LOPE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113,44%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69987244"/>
                  </a:ext>
                </a:extLst>
              </a:tr>
            </a:tbl>
          </a:graphicData>
        </a:graphic>
      </p:graphicFrame>
      <p:grpSp>
        <p:nvGrpSpPr>
          <p:cNvPr id="44" name="Grupo 43">
            <a:extLst>
              <a:ext uri="{FF2B5EF4-FFF2-40B4-BE49-F238E27FC236}">
                <a16:creationId xmlns:a16="http://schemas.microsoft.com/office/drawing/2014/main" id="{E767C069-0833-AED4-F63E-CC4721781847}"/>
              </a:ext>
            </a:extLst>
          </p:cNvPr>
          <p:cNvGrpSpPr/>
          <p:nvPr/>
        </p:nvGrpSpPr>
        <p:grpSpPr>
          <a:xfrm>
            <a:off x="11023233" y="2042892"/>
            <a:ext cx="706614" cy="1596505"/>
            <a:chOff x="4745920" y="1828809"/>
            <a:chExt cx="592038" cy="1798204"/>
          </a:xfrm>
          <a:solidFill>
            <a:srgbClr val="FF6C00">
              <a:alpha val="20000"/>
            </a:srgbClr>
          </a:solidFill>
        </p:grpSpPr>
        <p:grpSp>
          <p:nvGrpSpPr>
            <p:cNvPr id="46" name="Grupo 45">
              <a:extLst>
                <a:ext uri="{FF2B5EF4-FFF2-40B4-BE49-F238E27FC236}">
                  <a16:creationId xmlns:a16="http://schemas.microsoft.com/office/drawing/2014/main" id="{34763BBD-4859-BF24-77C6-B503648287AE}"/>
                </a:ext>
              </a:extLst>
            </p:cNvPr>
            <p:cNvGrpSpPr/>
            <p:nvPr/>
          </p:nvGrpSpPr>
          <p:grpSpPr>
            <a:xfrm>
              <a:off x="4745920" y="1828809"/>
              <a:ext cx="584757" cy="1122651"/>
              <a:chOff x="4928496" y="2308194"/>
              <a:chExt cx="584757" cy="1146714"/>
            </a:xfrm>
            <a:grpFill/>
          </p:grpSpPr>
          <p:sp>
            <p:nvSpPr>
              <p:cNvPr id="49" name="Forma libre: forma 48">
                <a:extLst>
                  <a:ext uri="{FF2B5EF4-FFF2-40B4-BE49-F238E27FC236}">
                    <a16:creationId xmlns:a16="http://schemas.microsoft.com/office/drawing/2014/main" id="{C7881A35-E214-7374-2E33-3BAE77E51468}"/>
                  </a:ext>
                </a:extLst>
              </p:cNvPr>
              <p:cNvSpPr/>
              <p:nvPr/>
            </p:nvSpPr>
            <p:spPr>
              <a:xfrm>
                <a:off x="4928496" y="2308194"/>
                <a:ext cx="584757" cy="306588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60" name="Forma libre: forma 59">
                <a:extLst>
                  <a:ext uri="{FF2B5EF4-FFF2-40B4-BE49-F238E27FC236}">
                    <a16:creationId xmlns:a16="http://schemas.microsoft.com/office/drawing/2014/main" id="{4E3EF751-8AB6-8478-95D7-2482564D514D}"/>
                  </a:ext>
                </a:extLst>
              </p:cNvPr>
              <p:cNvSpPr/>
              <p:nvPr/>
            </p:nvSpPr>
            <p:spPr>
              <a:xfrm>
                <a:off x="4936113" y="2649463"/>
                <a:ext cx="577140" cy="296525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/>
              </a:p>
            </p:txBody>
          </p:sp>
          <p:sp>
            <p:nvSpPr>
              <p:cNvPr id="61" name="Forma libre: forma 60">
                <a:extLst>
                  <a:ext uri="{FF2B5EF4-FFF2-40B4-BE49-F238E27FC236}">
                    <a16:creationId xmlns:a16="http://schemas.microsoft.com/office/drawing/2014/main" id="{CF73626E-16EC-BDD5-4296-55DBDB02C736}"/>
                  </a:ext>
                </a:extLst>
              </p:cNvPr>
              <p:cNvSpPr/>
              <p:nvPr/>
            </p:nvSpPr>
            <p:spPr>
              <a:xfrm>
                <a:off x="4936113" y="2984103"/>
                <a:ext cx="577140" cy="470805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47" name="Forma libre: forma 46">
              <a:extLst>
                <a:ext uri="{FF2B5EF4-FFF2-40B4-BE49-F238E27FC236}">
                  <a16:creationId xmlns:a16="http://schemas.microsoft.com/office/drawing/2014/main" id="{5C42AFAE-2186-35AE-A7CB-06BA154305FB}"/>
                </a:ext>
              </a:extLst>
            </p:cNvPr>
            <p:cNvSpPr/>
            <p:nvPr/>
          </p:nvSpPr>
          <p:spPr>
            <a:xfrm>
              <a:off x="4753537" y="2995343"/>
              <a:ext cx="584421" cy="30480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48" name="Forma libre: forma 47">
              <a:extLst>
                <a:ext uri="{FF2B5EF4-FFF2-40B4-BE49-F238E27FC236}">
                  <a16:creationId xmlns:a16="http://schemas.microsoft.com/office/drawing/2014/main" id="{C86E0094-9D44-CE68-5602-3B435D25288F}"/>
                </a:ext>
              </a:extLst>
            </p:cNvPr>
            <p:cNvSpPr/>
            <p:nvPr/>
          </p:nvSpPr>
          <p:spPr>
            <a:xfrm>
              <a:off x="4753537" y="3335883"/>
              <a:ext cx="577139" cy="29113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</p:grpSp>
      <p:graphicFrame>
        <p:nvGraphicFramePr>
          <p:cNvPr id="72" name="Tabla 71">
            <a:extLst>
              <a:ext uri="{FF2B5EF4-FFF2-40B4-BE49-F238E27FC236}">
                <a16:creationId xmlns:a16="http://schemas.microsoft.com/office/drawing/2014/main" id="{9ECA3CF7-DC41-24BF-506D-6A3761CA1E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551590"/>
              </p:ext>
            </p:extLst>
          </p:nvPr>
        </p:nvGraphicFramePr>
        <p:xfrm>
          <a:off x="6284088" y="4116995"/>
          <a:ext cx="5456997" cy="23129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6668">
                  <a:extLst>
                    <a:ext uri="{9D8B030D-6E8A-4147-A177-3AD203B41FA5}">
                      <a16:colId xmlns:a16="http://schemas.microsoft.com/office/drawing/2014/main" val="1647950375"/>
                    </a:ext>
                  </a:extLst>
                </a:gridCol>
                <a:gridCol w="539003">
                  <a:extLst>
                    <a:ext uri="{9D8B030D-6E8A-4147-A177-3AD203B41FA5}">
                      <a16:colId xmlns:a16="http://schemas.microsoft.com/office/drawing/2014/main" val="828082388"/>
                    </a:ext>
                  </a:extLst>
                </a:gridCol>
                <a:gridCol w="935905">
                  <a:extLst>
                    <a:ext uri="{9D8B030D-6E8A-4147-A177-3AD203B41FA5}">
                      <a16:colId xmlns:a16="http://schemas.microsoft.com/office/drawing/2014/main" val="2476412971"/>
                    </a:ext>
                  </a:extLst>
                </a:gridCol>
                <a:gridCol w="485103">
                  <a:extLst>
                    <a:ext uri="{9D8B030D-6E8A-4147-A177-3AD203B41FA5}">
                      <a16:colId xmlns:a16="http://schemas.microsoft.com/office/drawing/2014/main" val="2798630724"/>
                    </a:ext>
                  </a:extLst>
                </a:gridCol>
                <a:gridCol w="2450014">
                  <a:extLst>
                    <a:ext uri="{9D8B030D-6E8A-4147-A177-3AD203B41FA5}">
                      <a16:colId xmlns:a16="http://schemas.microsoft.com/office/drawing/2014/main" val="1113265980"/>
                    </a:ext>
                  </a:extLst>
                </a:gridCol>
                <a:gridCol w="720304">
                  <a:extLst>
                    <a:ext uri="{9D8B030D-6E8A-4147-A177-3AD203B41FA5}">
                      <a16:colId xmlns:a16="http://schemas.microsoft.com/office/drawing/2014/main" val="4183648180"/>
                    </a:ext>
                  </a:extLst>
                </a:gridCol>
              </a:tblGrid>
              <a:tr h="314448"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6151209"/>
                  </a:ext>
                </a:extLst>
              </a:tr>
              <a:tr h="42625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BAJO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Centro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% de Ejecución Cupos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74969685"/>
                  </a:ext>
                </a:extLst>
              </a:tr>
              <a:tr h="3144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88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REGIONAL SAN ANDRÉS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9539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FORMACIÓN TURÍSTICA GENTE DE MAR Y DE SERVICIOS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64,52%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85059813"/>
                  </a:ext>
                </a:extLst>
              </a:tr>
              <a:tr h="3144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ANTIOQUIA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9301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COMERCIO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73,27%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08303991"/>
                  </a:ext>
                </a:extLst>
              </a:tr>
              <a:tr h="3144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25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CUNDINAMARCA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9509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DESARROLLO AGROINDUSTRIAL Y EMPRESARIAL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77,68%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695571570"/>
                  </a:ext>
                </a:extLst>
              </a:tr>
              <a:tr h="3144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27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CHOCÓ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9522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CENTRO DE RECURSOS NATURALES, INDUSTRIA Y BIODIVERSIDAD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82,30%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842682172"/>
                  </a:ext>
                </a:extLst>
              </a:tr>
              <a:tr h="3144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ANTIOQUIA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9204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TECNOLOGÍA DE LA MANUFACTURA AVANZADA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82,60%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661156048"/>
                  </a:ext>
                </a:extLst>
              </a:tr>
            </a:tbl>
          </a:graphicData>
        </a:graphic>
      </p:graphicFrame>
      <p:grpSp>
        <p:nvGrpSpPr>
          <p:cNvPr id="73" name="Grupo 72">
            <a:extLst>
              <a:ext uri="{FF2B5EF4-FFF2-40B4-BE49-F238E27FC236}">
                <a16:creationId xmlns:a16="http://schemas.microsoft.com/office/drawing/2014/main" id="{8C372D5C-6FBF-8E7B-58BC-A92F07354674}"/>
              </a:ext>
            </a:extLst>
          </p:cNvPr>
          <p:cNvGrpSpPr/>
          <p:nvPr/>
        </p:nvGrpSpPr>
        <p:grpSpPr>
          <a:xfrm>
            <a:off x="11032324" y="4869471"/>
            <a:ext cx="636512" cy="1541870"/>
            <a:chOff x="4753536" y="4499402"/>
            <a:chExt cx="415362" cy="2027167"/>
          </a:xfrm>
          <a:solidFill>
            <a:srgbClr val="FF0000">
              <a:alpha val="20000"/>
            </a:srgbClr>
          </a:solidFill>
        </p:grpSpPr>
        <p:grpSp>
          <p:nvGrpSpPr>
            <p:cNvPr id="74" name="Grupo 73">
              <a:extLst>
                <a:ext uri="{FF2B5EF4-FFF2-40B4-BE49-F238E27FC236}">
                  <a16:creationId xmlns:a16="http://schemas.microsoft.com/office/drawing/2014/main" id="{0CD53270-49A4-09FF-CB17-0C696B6F2FEA}"/>
                </a:ext>
              </a:extLst>
            </p:cNvPr>
            <p:cNvGrpSpPr/>
            <p:nvPr/>
          </p:nvGrpSpPr>
          <p:grpSpPr>
            <a:xfrm>
              <a:off x="4753537" y="4499402"/>
              <a:ext cx="375011" cy="1204145"/>
              <a:chOff x="4923915" y="4962967"/>
              <a:chExt cx="375011" cy="1127131"/>
            </a:xfrm>
            <a:grpFill/>
          </p:grpSpPr>
          <p:sp>
            <p:nvSpPr>
              <p:cNvPr id="77" name="Forma libre: forma 76">
                <a:extLst>
                  <a:ext uri="{FF2B5EF4-FFF2-40B4-BE49-F238E27FC236}">
                    <a16:creationId xmlns:a16="http://schemas.microsoft.com/office/drawing/2014/main" id="{DC31EFD1-2762-E795-AA72-64D5706DE3B3}"/>
                  </a:ext>
                </a:extLst>
              </p:cNvPr>
              <p:cNvSpPr/>
              <p:nvPr/>
            </p:nvSpPr>
            <p:spPr>
              <a:xfrm>
                <a:off x="4924956" y="4962967"/>
                <a:ext cx="342353" cy="35999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78" name="Forma libre: forma 77">
                <a:extLst>
                  <a:ext uri="{FF2B5EF4-FFF2-40B4-BE49-F238E27FC236}">
                    <a16:creationId xmlns:a16="http://schemas.microsoft.com/office/drawing/2014/main" id="{681328FE-B6AB-AE9F-0524-2AE188C5AA11}"/>
                  </a:ext>
                </a:extLst>
              </p:cNvPr>
              <p:cNvSpPr/>
              <p:nvPr/>
            </p:nvSpPr>
            <p:spPr>
              <a:xfrm>
                <a:off x="4923915" y="5358071"/>
                <a:ext cx="375011" cy="33378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79" name="Forma libre: forma 78">
                <a:extLst>
                  <a:ext uri="{FF2B5EF4-FFF2-40B4-BE49-F238E27FC236}">
                    <a16:creationId xmlns:a16="http://schemas.microsoft.com/office/drawing/2014/main" id="{9E2F254D-8C5C-A4BB-D959-1F8C58C3B26E}"/>
                  </a:ext>
                </a:extLst>
              </p:cNvPr>
              <p:cNvSpPr/>
              <p:nvPr/>
            </p:nvSpPr>
            <p:spPr>
              <a:xfrm>
                <a:off x="4923915" y="5739807"/>
                <a:ext cx="375011" cy="350291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75" name="Forma libre: forma 74">
              <a:extLst>
                <a:ext uri="{FF2B5EF4-FFF2-40B4-BE49-F238E27FC236}">
                  <a16:creationId xmlns:a16="http://schemas.microsoft.com/office/drawing/2014/main" id="{BF55B29B-FF09-870E-A477-55597BCF5761}"/>
                </a:ext>
              </a:extLst>
            </p:cNvPr>
            <p:cNvSpPr/>
            <p:nvPr/>
          </p:nvSpPr>
          <p:spPr>
            <a:xfrm>
              <a:off x="4753537" y="5740080"/>
              <a:ext cx="415361" cy="37422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76" name="Forma libre: forma 75">
              <a:extLst>
                <a:ext uri="{FF2B5EF4-FFF2-40B4-BE49-F238E27FC236}">
                  <a16:creationId xmlns:a16="http://schemas.microsoft.com/office/drawing/2014/main" id="{8AD9C927-5844-303B-C03D-621A124B5044}"/>
                </a:ext>
              </a:extLst>
            </p:cNvPr>
            <p:cNvSpPr/>
            <p:nvPr/>
          </p:nvSpPr>
          <p:spPr>
            <a:xfrm>
              <a:off x="4753536" y="6141972"/>
              <a:ext cx="415362" cy="38459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802620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182403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Integral</a:t>
            </a:r>
            <a:endParaRPr kumimoji="0" lang="es-MX" sz="36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2217517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29311" y="1420350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4865456"/>
            <a:ext cx="383103" cy="1458157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17F713E5-D8D6-3C95-444C-F1180365F4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817026"/>
              </p:ext>
            </p:extLst>
          </p:nvPr>
        </p:nvGraphicFramePr>
        <p:xfrm>
          <a:off x="295655" y="1469401"/>
          <a:ext cx="5330299" cy="20951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0037">
                  <a:extLst>
                    <a:ext uri="{9D8B030D-6E8A-4147-A177-3AD203B41FA5}">
                      <a16:colId xmlns:a16="http://schemas.microsoft.com/office/drawing/2014/main" val="1073407100"/>
                    </a:ext>
                  </a:extLst>
                </a:gridCol>
                <a:gridCol w="1072560">
                  <a:extLst>
                    <a:ext uri="{9D8B030D-6E8A-4147-A177-3AD203B41FA5}">
                      <a16:colId xmlns:a16="http://schemas.microsoft.com/office/drawing/2014/main" val="34277232"/>
                    </a:ext>
                  </a:extLst>
                </a:gridCol>
                <a:gridCol w="2174372">
                  <a:extLst>
                    <a:ext uri="{9D8B030D-6E8A-4147-A177-3AD203B41FA5}">
                      <a16:colId xmlns:a16="http://schemas.microsoft.com/office/drawing/2014/main" val="597126914"/>
                    </a:ext>
                  </a:extLst>
                </a:gridCol>
                <a:gridCol w="1433330">
                  <a:extLst>
                    <a:ext uri="{9D8B030D-6E8A-4147-A177-3AD203B41FA5}">
                      <a16:colId xmlns:a16="http://schemas.microsoft.com/office/drawing/2014/main" val="3032224849"/>
                    </a:ext>
                  </a:extLst>
                </a:gridCol>
              </a:tblGrid>
              <a:tr h="419029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5556022"/>
                  </a:ext>
                </a:extLst>
              </a:tr>
              <a:tr h="41902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99447828"/>
                  </a:ext>
                </a:extLst>
              </a:tr>
              <a:tr h="4190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25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CUNDINAMARCA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100,95%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72321816"/>
                  </a:ext>
                </a:extLst>
              </a:tr>
              <a:tr h="4190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SANTANDER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100,48%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83037161"/>
                  </a:ext>
                </a:extLst>
              </a:tr>
              <a:tr h="4190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ANTIOQUIA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98,97%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017002299"/>
                  </a:ext>
                </a:extLst>
              </a:tr>
            </a:tbl>
          </a:graphicData>
        </a:graphic>
      </p:graphicFrame>
      <p:grpSp>
        <p:nvGrpSpPr>
          <p:cNvPr id="12" name="Grupo 11">
            <a:extLst>
              <a:ext uri="{FF2B5EF4-FFF2-40B4-BE49-F238E27FC236}">
                <a16:creationId xmlns:a16="http://schemas.microsoft.com/office/drawing/2014/main" id="{02898FD4-2A33-2D45-4C98-1D6A6F93626A}"/>
              </a:ext>
            </a:extLst>
          </p:cNvPr>
          <p:cNvGrpSpPr/>
          <p:nvPr/>
        </p:nvGrpSpPr>
        <p:grpSpPr>
          <a:xfrm>
            <a:off x="4196208" y="2325328"/>
            <a:ext cx="1429745" cy="1239217"/>
            <a:chOff x="10539207" y="2308194"/>
            <a:chExt cx="584952" cy="1265159"/>
          </a:xfrm>
        </p:grpSpPr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06EC1DA4-36BF-A5CF-CD66-3F700480AB70}"/>
                </a:ext>
              </a:extLst>
            </p:cNvPr>
            <p:cNvSpPr/>
            <p:nvPr/>
          </p:nvSpPr>
          <p:spPr>
            <a:xfrm>
              <a:off x="10539207" y="2308194"/>
              <a:ext cx="584757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BD5BE3E4-BFD4-787F-9981-234CD94FF3A0}"/>
                </a:ext>
              </a:extLst>
            </p:cNvPr>
            <p:cNvSpPr/>
            <p:nvPr/>
          </p:nvSpPr>
          <p:spPr>
            <a:xfrm>
              <a:off x="10539402" y="2738244"/>
              <a:ext cx="584757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C9699C00-4185-F0C3-5F84-CE7EF845F41B}"/>
                </a:ext>
              </a:extLst>
            </p:cNvPr>
            <p:cNvSpPr/>
            <p:nvPr/>
          </p:nvSpPr>
          <p:spPr>
            <a:xfrm>
              <a:off x="10539402" y="3163947"/>
              <a:ext cx="555580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92D05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</p:grpSp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1268F834-0C8E-1B4A-8A9F-8C1B45AEE4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476762"/>
              </p:ext>
            </p:extLst>
          </p:nvPr>
        </p:nvGraphicFramePr>
        <p:xfrm>
          <a:off x="295654" y="4176721"/>
          <a:ext cx="5329822" cy="2078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979">
                  <a:extLst>
                    <a:ext uri="{9D8B030D-6E8A-4147-A177-3AD203B41FA5}">
                      <a16:colId xmlns:a16="http://schemas.microsoft.com/office/drawing/2014/main" val="1871460025"/>
                    </a:ext>
                  </a:extLst>
                </a:gridCol>
                <a:gridCol w="1072464">
                  <a:extLst>
                    <a:ext uri="{9D8B030D-6E8A-4147-A177-3AD203B41FA5}">
                      <a16:colId xmlns:a16="http://schemas.microsoft.com/office/drawing/2014/main" val="2066936660"/>
                    </a:ext>
                  </a:extLst>
                </a:gridCol>
                <a:gridCol w="2174177">
                  <a:extLst>
                    <a:ext uri="{9D8B030D-6E8A-4147-A177-3AD203B41FA5}">
                      <a16:colId xmlns:a16="http://schemas.microsoft.com/office/drawing/2014/main" val="988510157"/>
                    </a:ext>
                  </a:extLst>
                </a:gridCol>
                <a:gridCol w="1433202">
                  <a:extLst>
                    <a:ext uri="{9D8B030D-6E8A-4147-A177-3AD203B41FA5}">
                      <a16:colId xmlns:a16="http://schemas.microsoft.com/office/drawing/2014/main" val="673797940"/>
                    </a:ext>
                  </a:extLst>
                </a:gridCol>
              </a:tblGrid>
              <a:tr h="41563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0671633"/>
                  </a:ext>
                </a:extLst>
              </a:tr>
              <a:tr h="41563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95419245"/>
                  </a:ext>
                </a:extLst>
              </a:tr>
              <a:tr h="41563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ATLÁNTICO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88,83%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00380834"/>
                  </a:ext>
                </a:extLst>
              </a:tr>
              <a:tr h="41563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DISTRITO CAPITAL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88,87%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58824045"/>
                  </a:ext>
                </a:extLst>
              </a:tr>
              <a:tr h="41563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VALLE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92,64%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542665386"/>
                  </a:ext>
                </a:extLst>
              </a:tr>
            </a:tbl>
          </a:graphicData>
        </a:graphic>
      </p:graphicFrame>
      <p:grpSp>
        <p:nvGrpSpPr>
          <p:cNvPr id="18" name="Grupo 17">
            <a:extLst>
              <a:ext uri="{FF2B5EF4-FFF2-40B4-BE49-F238E27FC236}">
                <a16:creationId xmlns:a16="http://schemas.microsoft.com/office/drawing/2014/main" id="{556C5B35-A9CC-9AF5-800A-BB089F564AF4}"/>
              </a:ext>
            </a:extLst>
          </p:cNvPr>
          <p:cNvGrpSpPr/>
          <p:nvPr/>
        </p:nvGrpSpPr>
        <p:grpSpPr>
          <a:xfrm>
            <a:off x="4196207" y="5020581"/>
            <a:ext cx="1261645" cy="1234429"/>
            <a:chOff x="4923915" y="4996206"/>
            <a:chExt cx="410360" cy="1136611"/>
          </a:xfrm>
          <a:solidFill>
            <a:srgbClr val="FFFF00">
              <a:alpha val="30000"/>
            </a:srgbClr>
          </a:solidFill>
        </p:grpSpPr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00A7672B-DA81-FE94-6C85-8C4A0D307A2F}"/>
                </a:ext>
              </a:extLst>
            </p:cNvPr>
            <p:cNvSpPr/>
            <p:nvPr/>
          </p:nvSpPr>
          <p:spPr>
            <a:xfrm>
              <a:off x="4923915" y="4996206"/>
              <a:ext cx="376052" cy="36748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1C8E047F-140B-F729-F8B7-B4B46BA0F95B}"/>
                </a:ext>
              </a:extLst>
            </p:cNvPr>
            <p:cNvSpPr/>
            <p:nvPr/>
          </p:nvSpPr>
          <p:spPr>
            <a:xfrm>
              <a:off x="4923915" y="5382936"/>
              <a:ext cx="375011" cy="36748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F2EBB86B-6CCE-9AF0-9C92-23913D7774BB}"/>
                </a:ext>
              </a:extLst>
            </p:cNvPr>
            <p:cNvSpPr/>
            <p:nvPr/>
          </p:nvSpPr>
          <p:spPr>
            <a:xfrm>
              <a:off x="4923915" y="5774554"/>
              <a:ext cx="410360" cy="35826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2" name="Tabla 21">
            <a:extLst>
              <a:ext uri="{FF2B5EF4-FFF2-40B4-BE49-F238E27FC236}">
                <a16:creationId xmlns:a16="http://schemas.microsoft.com/office/drawing/2014/main" id="{FA396C46-7DB8-F692-2023-21BA01B76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498954"/>
              </p:ext>
            </p:extLst>
          </p:nvPr>
        </p:nvGraphicFramePr>
        <p:xfrm>
          <a:off x="6280277" y="1469401"/>
          <a:ext cx="5384007" cy="21154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2298">
                  <a:extLst>
                    <a:ext uri="{9D8B030D-6E8A-4147-A177-3AD203B41FA5}">
                      <a16:colId xmlns:a16="http://schemas.microsoft.com/office/drawing/2014/main" val="2190693921"/>
                    </a:ext>
                  </a:extLst>
                </a:gridCol>
                <a:gridCol w="531793">
                  <a:extLst>
                    <a:ext uri="{9D8B030D-6E8A-4147-A177-3AD203B41FA5}">
                      <a16:colId xmlns:a16="http://schemas.microsoft.com/office/drawing/2014/main" val="4233131"/>
                    </a:ext>
                  </a:extLst>
                </a:gridCol>
                <a:gridCol w="923388">
                  <a:extLst>
                    <a:ext uri="{9D8B030D-6E8A-4147-A177-3AD203B41FA5}">
                      <a16:colId xmlns:a16="http://schemas.microsoft.com/office/drawing/2014/main" val="1218394537"/>
                    </a:ext>
                  </a:extLst>
                </a:gridCol>
                <a:gridCol w="478614">
                  <a:extLst>
                    <a:ext uri="{9D8B030D-6E8A-4147-A177-3AD203B41FA5}">
                      <a16:colId xmlns:a16="http://schemas.microsoft.com/office/drawing/2014/main" val="291972621"/>
                    </a:ext>
                  </a:extLst>
                </a:gridCol>
                <a:gridCol w="2417245">
                  <a:extLst>
                    <a:ext uri="{9D8B030D-6E8A-4147-A177-3AD203B41FA5}">
                      <a16:colId xmlns:a16="http://schemas.microsoft.com/office/drawing/2014/main" val="3114833630"/>
                    </a:ext>
                  </a:extLst>
                </a:gridCol>
                <a:gridCol w="710669">
                  <a:extLst>
                    <a:ext uri="{9D8B030D-6E8A-4147-A177-3AD203B41FA5}">
                      <a16:colId xmlns:a16="http://schemas.microsoft.com/office/drawing/2014/main" val="2035600983"/>
                    </a:ext>
                  </a:extLst>
                </a:gridCol>
              </a:tblGrid>
              <a:tr h="352940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231741"/>
                  </a:ext>
                </a:extLst>
              </a:tr>
              <a:tr h="43465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480632528"/>
                  </a:ext>
                </a:extLst>
              </a:tr>
              <a:tr h="3529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CESAR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9521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INNOVACIÓN Y DE GESTIÓN EMPRESARIAL Y CULTURAL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117,09%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45395578"/>
                  </a:ext>
                </a:extLst>
              </a:tr>
              <a:tr h="59558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NORTE DE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FORMACIÓN PARA EL DESARROLLO RURAL Y MINERO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115,77%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471890805"/>
                  </a:ext>
                </a:extLst>
              </a:tr>
              <a:tr h="3529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COMPLEJO TECNOLOGICO AGROINDUSTRIAL, PECUARIO Y TURISTICO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114,12%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268576851"/>
                  </a:ext>
                </a:extLst>
              </a:tr>
            </a:tbl>
          </a:graphicData>
        </a:graphic>
      </p:graphicFrame>
      <p:grpSp>
        <p:nvGrpSpPr>
          <p:cNvPr id="24" name="Grupo 23">
            <a:extLst>
              <a:ext uri="{FF2B5EF4-FFF2-40B4-BE49-F238E27FC236}">
                <a16:creationId xmlns:a16="http://schemas.microsoft.com/office/drawing/2014/main" id="{8FC631EB-C34B-4BEC-1EBA-3FB23470891D}"/>
              </a:ext>
            </a:extLst>
          </p:cNvPr>
          <p:cNvGrpSpPr/>
          <p:nvPr/>
        </p:nvGrpSpPr>
        <p:grpSpPr>
          <a:xfrm>
            <a:off x="10961349" y="2300307"/>
            <a:ext cx="700409" cy="1293516"/>
            <a:chOff x="10539402" y="2308195"/>
            <a:chExt cx="603654" cy="1346960"/>
          </a:xfrm>
          <a:solidFill>
            <a:srgbClr val="FF6C00">
              <a:alpha val="20000"/>
            </a:srgbClr>
          </a:solidFill>
        </p:grpSpPr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0093352F-0BE2-15E5-52BD-BB8A29937F5E}"/>
                </a:ext>
              </a:extLst>
            </p:cNvPr>
            <p:cNvSpPr/>
            <p:nvPr/>
          </p:nvSpPr>
          <p:spPr>
            <a:xfrm>
              <a:off x="10539402" y="2308195"/>
              <a:ext cx="603654" cy="32994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1193D088-3B48-BD4C-FB78-681A181E9F1B}"/>
                </a:ext>
              </a:extLst>
            </p:cNvPr>
            <p:cNvSpPr/>
            <p:nvPr/>
          </p:nvSpPr>
          <p:spPr>
            <a:xfrm>
              <a:off x="10539402" y="2681399"/>
              <a:ext cx="584757" cy="57310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1C2EE9D5-1A80-80A7-7C67-59BD4EB25AAE}"/>
                </a:ext>
              </a:extLst>
            </p:cNvPr>
            <p:cNvSpPr/>
            <p:nvPr/>
          </p:nvSpPr>
          <p:spPr>
            <a:xfrm>
              <a:off x="10539402" y="3276521"/>
              <a:ext cx="603651" cy="37863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0" name="Tabla 29">
            <a:extLst>
              <a:ext uri="{FF2B5EF4-FFF2-40B4-BE49-F238E27FC236}">
                <a16:creationId xmlns:a16="http://schemas.microsoft.com/office/drawing/2014/main" id="{07057A72-562B-DFCC-DD44-FA862585BB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681669"/>
              </p:ext>
            </p:extLst>
          </p:nvPr>
        </p:nvGraphicFramePr>
        <p:xfrm>
          <a:off x="6277746" y="4172078"/>
          <a:ext cx="5384007" cy="20956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2299">
                  <a:extLst>
                    <a:ext uri="{9D8B030D-6E8A-4147-A177-3AD203B41FA5}">
                      <a16:colId xmlns:a16="http://schemas.microsoft.com/office/drawing/2014/main" val="2186585779"/>
                    </a:ext>
                  </a:extLst>
                </a:gridCol>
                <a:gridCol w="531794">
                  <a:extLst>
                    <a:ext uri="{9D8B030D-6E8A-4147-A177-3AD203B41FA5}">
                      <a16:colId xmlns:a16="http://schemas.microsoft.com/office/drawing/2014/main" val="3928876649"/>
                    </a:ext>
                  </a:extLst>
                </a:gridCol>
                <a:gridCol w="923387">
                  <a:extLst>
                    <a:ext uri="{9D8B030D-6E8A-4147-A177-3AD203B41FA5}">
                      <a16:colId xmlns:a16="http://schemas.microsoft.com/office/drawing/2014/main" val="1968623884"/>
                    </a:ext>
                  </a:extLst>
                </a:gridCol>
                <a:gridCol w="478614">
                  <a:extLst>
                    <a:ext uri="{9D8B030D-6E8A-4147-A177-3AD203B41FA5}">
                      <a16:colId xmlns:a16="http://schemas.microsoft.com/office/drawing/2014/main" val="3573502873"/>
                    </a:ext>
                  </a:extLst>
                </a:gridCol>
                <a:gridCol w="2417244">
                  <a:extLst>
                    <a:ext uri="{9D8B030D-6E8A-4147-A177-3AD203B41FA5}">
                      <a16:colId xmlns:a16="http://schemas.microsoft.com/office/drawing/2014/main" val="3405929627"/>
                    </a:ext>
                  </a:extLst>
                </a:gridCol>
                <a:gridCol w="710669">
                  <a:extLst>
                    <a:ext uri="{9D8B030D-6E8A-4147-A177-3AD203B41FA5}">
                      <a16:colId xmlns:a16="http://schemas.microsoft.com/office/drawing/2014/main" val="1236594690"/>
                    </a:ext>
                  </a:extLst>
                </a:gridCol>
              </a:tblGrid>
              <a:tr h="39122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123753"/>
                  </a:ext>
                </a:extLst>
              </a:tr>
              <a:tr h="45225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Centro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22900773"/>
                  </a:ext>
                </a:extLst>
              </a:tr>
              <a:tr h="3912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INDUSTRIAL Y DE AVIACION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81,59%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620221746"/>
                  </a:ext>
                </a:extLst>
              </a:tr>
              <a:tr h="45225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GESTIÓN ADMINISTRATIVA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83,20%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91648683"/>
                  </a:ext>
                </a:extLst>
              </a:tr>
              <a:tr h="3912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NACIONAL COLOMBO ALEMAN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86,00%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09340351"/>
                  </a:ext>
                </a:extLst>
              </a:tr>
            </a:tbl>
          </a:graphicData>
        </a:graphic>
      </p:graphicFrame>
      <p:grpSp>
        <p:nvGrpSpPr>
          <p:cNvPr id="31" name="Grupo 30">
            <a:extLst>
              <a:ext uri="{FF2B5EF4-FFF2-40B4-BE49-F238E27FC236}">
                <a16:creationId xmlns:a16="http://schemas.microsoft.com/office/drawing/2014/main" id="{F3AD5EFB-E935-F338-84F5-1BFCA078CE94}"/>
              </a:ext>
            </a:extLst>
          </p:cNvPr>
          <p:cNvGrpSpPr/>
          <p:nvPr/>
        </p:nvGrpSpPr>
        <p:grpSpPr>
          <a:xfrm>
            <a:off x="10961349" y="5037461"/>
            <a:ext cx="611952" cy="1213908"/>
            <a:chOff x="4923915" y="5000796"/>
            <a:chExt cx="375011" cy="1224914"/>
          </a:xfrm>
          <a:solidFill>
            <a:srgbClr val="FFFF00">
              <a:alpha val="30196"/>
            </a:srgbClr>
          </a:solidFill>
        </p:grpSpPr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FE057886-8A56-DA05-BF0C-B9A87CB7EC6B}"/>
                </a:ext>
              </a:extLst>
            </p:cNvPr>
            <p:cNvSpPr/>
            <p:nvPr/>
          </p:nvSpPr>
          <p:spPr>
            <a:xfrm>
              <a:off x="4924956" y="5000796"/>
              <a:ext cx="328227" cy="35999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6" name="Forma libre: forma 35">
              <a:extLst>
                <a:ext uri="{FF2B5EF4-FFF2-40B4-BE49-F238E27FC236}">
                  <a16:creationId xmlns:a16="http://schemas.microsoft.com/office/drawing/2014/main" id="{F37DF6E6-2521-6EA8-9BC6-FC83F04B4BC4}"/>
                </a:ext>
              </a:extLst>
            </p:cNvPr>
            <p:cNvSpPr/>
            <p:nvPr/>
          </p:nvSpPr>
          <p:spPr>
            <a:xfrm>
              <a:off x="4923915" y="5382133"/>
              <a:ext cx="375011" cy="44634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id="{177E0B03-9160-97F7-EA59-152790936232}"/>
                </a:ext>
              </a:extLst>
            </p:cNvPr>
            <p:cNvSpPr/>
            <p:nvPr/>
          </p:nvSpPr>
          <p:spPr>
            <a:xfrm>
              <a:off x="4923915" y="5854406"/>
              <a:ext cx="375011" cy="37130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1711005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163583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</a:t>
            </a:r>
            <a:r>
              <a:rPr lang="es-MX" sz="3200" dirty="0" err="1">
                <a:solidFill>
                  <a:srgbClr val="00324D"/>
                </a:solidFill>
              </a:rPr>
              <a:t>CampeSENA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5404445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57239" y="1313813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51837" y="4901981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21DC24B6-980B-4E43-8725-EBD75E97A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96970"/>
              </p:ext>
            </p:extLst>
          </p:nvPr>
        </p:nvGraphicFramePr>
        <p:xfrm>
          <a:off x="350364" y="1342576"/>
          <a:ext cx="5241973" cy="22604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9265">
                  <a:extLst>
                    <a:ext uri="{9D8B030D-6E8A-4147-A177-3AD203B41FA5}">
                      <a16:colId xmlns:a16="http://schemas.microsoft.com/office/drawing/2014/main" val="1918455786"/>
                    </a:ext>
                  </a:extLst>
                </a:gridCol>
                <a:gridCol w="1054787">
                  <a:extLst>
                    <a:ext uri="{9D8B030D-6E8A-4147-A177-3AD203B41FA5}">
                      <a16:colId xmlns:a16="http://schemas.microsoft.com/office/drawing/2014/main" val="2956199357"/>
                    </a:ext>
                  </a:extLst>
                </a:gridCol>
                <a:gridCol w="2138342">
                  <a:extLst>
                    <a:ext uri="{9D8B030D-6E8A-4147-A177-3AD203B41FA5}">
                      <a16:colId xmlns:a16="http://schemas.microsoft.com/office/drawing/2014/main" val="732411300"/>
                    </a:ext>
                  </a:extLst>
                </a:gridCol>
                <a:gridCol w="1409579">
                  <a:extLst>
                    <a:ext uri="{9D8B030D-6E8A-4147-A177-3AD203B41FA5}">
                      <a16:colId xmlns:a16="http://schemas.microsoft.com/office/drawing/2014/main" val="3783457537"/>
                    </a:ext>
                  </a:extLst>
                </a:gridCol>
              </a:tblGrid>
              <a:tr h="45209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973175"/>
                  </a:ext>
                </a:extLst>
              </a:tr>
              <a:tr h="45209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067607990"/>
                  </a:ext>
                </a:extLst>
              </a:tr>
              <a:tr h="4520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CASANARE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208,32%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759574701"/>
                  </a:ext>
                </a:extLst>
              </a:tr>
              <a:tr h="4520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SAN ANDRÉS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152,00%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28244149"/>
                  </a:ext>
                </a:extLst>
              </a:tr>
              <a:tr h="4520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CAQUETÁ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132,82%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51190064"/>
                  </a:ext>
                </a:extLst>
              </a:tr>
            </a:tbl>
          </a:graphicData>
        </a:graphic>
      </p:graphicFrame>
      <p:grpSp>
        <p:nvGrpSpPr>
          <p:cNvPr id="3" name="Grupo 2">
            <a:extLst>
              <a:ext uri="{FF2B5EF4-FFF2-40B4-BE49-F238E27FC236}">
                <a16:creationId xmlns:a16="http://schemas.microsoft.com/office/drawing/2014/main" id="{9859B8AC-A1F0-FFB8-73A3-FDC33EF3E2CF}"/>
              </a:ext>
            </a:extLst>
          </p:cNvPr>
          <p:cNvGrpSpPr/>
          <p:nvPr/>
        </p:nvGrpSpPr>
        <p:grpSpPr>
          <a:xfrm>
            <a:off x="4196372" y="2258657"/>
            <a:ext cx="1391018" cy="1323906"/>
            <a:chOff x="4919398" y="2297731"/>
            <a:chExt cx="601472" cy="1015236"/>
          </a:xfrm>
          <a:solidFill>
            <a:srgbClr val="FFC000">
              <a:alpha val="20000"/>
            </a:srgbClr>
          </a:solidFill>
        </p:grpSpPr>
        <p:sp>
          <p:nvSpPr>
            <p:cNvPr id="4" name="Forma libre: forma 3">
              <a:extLst>
                <a:ext uri="{FF2B5EF4-FFF2-40B4-BE49-F238E27FC236}">
                  <a16:creationId xmlns:a16="http://schemas.microsoft.com/office/drawing/2014/main" id="{E2DA25B6-C48E-6012-8903-B1E33A3B56BF}"/>
                </a:ext>
              </a:extLst>
            </p:cNvPr>
            <p:cNvSpPr/>
            <p:nvPr/>
          </p:nvSpPr>
          <p:spPr>
            <a:xfrm>
              <a:off x="4919398" y="2297731"/>
              <a:ext cx="601471" cy="31938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6BD1705E-E67F-8275-7876-BCE0ADEB07EC}"/>
                </a:ext>
              </a:extLst>
            </p:cNvPr>
            <p:cNvSpPr/>
            <p:nvPr/>
          </p:nvSpPr>
          <p:spPr>
            <a:xfrm>
              <a:off x="4919398" y="2645344"/>
              <a:ext cx="601472" cy="31938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F197338F-989E-6160-8699-88B8C2BD7EF9}"/>
                </a:ext>
              </a:extLst>
            </p:cNvPr>
            <p:cNvSpPr/>
            <p:nvPr/>
          </p:nvSpPr>
          <p:spPr>
            <a:xfrm>
              <a:off x="4919398" y="2993583"/>
              <a:ext cx="601471" cy="31938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</p:grp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40170018-3E2C-4E10-DFEF-8665D39263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387503"/>
              </p:ext>
            </p:extLst>
          </p:nvPr>
        </p:nvGraphicFramePr>
        <p:xfrm>
          <a:off x="350364" y="4152301"/>
          <a:ext cx="5237024" cy="2137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8662">
                  <a:extLst>
                    <a:ext uri="{9D8B030D-6E8A-4147-A177-3AD203B41FA5}">
                      <a16:colId xmlns:a16="http://schemas.microsoft.com/office/drawing/2014/main" val="3228488760"/>
                    </a:ext>
                  </a:extLst>
                </a:gridCol>
                <a:gridCol w="1053791">
                  <a:extLst>
                    <a:ext uri="{9D8B030D-6E8A-4147-A177-3AD203B41FA5}">
                      <a16:colId xmlns:a16="http://schemas.microsoft.com/office/drawing/2014/main" val="1654156620"/>
                    </a:ext>
                  </a:extLst>
                </a:gridCol>
                <a:gridCol w="2136323">
                  <a:extLst>
                    <a:ext uri="{9D8B030D-6E8A-4147-A177-3AD203B41FA5}">
                      <a16:colId xmlns:a16="http://schemas.microsoft.com/office/drawing/2014/main" val="3189207321"/>
                    </a:ext>
                  </a:extLst>
                </a:gridCol>
                <a:gridCol w="1408248">
                  <a:extLst>
                    <a:ext uri="{9D8B030D-6E8A-4147-A177-3AD203B41FA5}">
                      <a16:colId xmlns:a16="http://schemas.microsoft.com/office/drawing/2014/main" val="1601037011"/>
                    </a:ext>
                  </a:extLst>
                </a:gridCol>
              </a:tblGrid>
              <a:tr h="42749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306705"/>
                  </a:ext>
                </a:extLst>
              </a:tr>
              <a:tr h="42749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79866372"/>
                  </a:ext>
                </a:extLst>
              </a:tr>
              <a:tr h="4274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GUAVIARE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73,19%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119823278"/>
                  </a:ext>
                </a:extLst>
              </a:tr>
              <a:tr h="4274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SUCRE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86,13%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76398705"/>
                  </a:ext>
                </a:extLst>
              </a:tr>
              <a:tr h="4274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ARAUCA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92,83%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78976570"/>
                  </a:ext>
                </a:extLst>
              </a:tr>
            </a:tbl>
          </a:graphicData>
        </a:graphic>
      </p:graphicFrame>
      <p:grpSp>
        <p:nvGrpSpPr>
          <p:cNvPr id="12" name="Grupo 11">
            <a:extLst>
              <a:ext uri="{FF2B5EF4-FFF2-40B4-BE49-F238E27FC236}">
                <a16:creationId xmlns:a16="http://schemas.microsoft.com/office/drawing/2014/main" id="{C52BD145-A7E9-67DC-949F-D8EC4110C338}"/>
              </a:ext>
            </a:extLst>
          </p:cNvPr>
          <p:cNvGrpSpPr/>
          <p:nvPr/>
        </p:nvGrpSpPr>
        <p:grpSpPr>
          <a:xfrm>
            <a:off x="4187267" y="5005069"/>
            <a:ext cx="1280952" cy="1284707"/>
            <a:chOff x="4914669" y="4962967"/>
            <a:chExt cx="88171" cy="1101748"/>
          </a:xfrm>
          <a:solidFill>
            <a:srgbClr val="FFFF00">
              <a:alpha val="30196"/>
            </a:srgbClr>
          </a:solidFill>
        </p:grpSpPr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8256B98D-1FCD-B37C-6BC1-0D6A89A1749A}"/>
                </a:ext>
              </a:extLst>
            </p:cNvPr>
            <p:cNvSpPr/>
            <p:nvPr/>
          </p:nvSpPr>
          <p:spPr>
            <a:xfrm>
              <a:off x="4914927" y="4962967"/>
              <a:ext cx="73627" cy="3600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4A5F320B-2910-F054-F6F1-BC750EA886B3}"/>
                </a:ext>
              </a:extLst>
            </p:cNvPr>
            <p:cNvSpPr/>
            <p:nvPr/>
          </p:nvSpPr>
          <p:spPr>
            <a:xfrm>
              <a:off x="4914669" y="5348413"/>
              <a:ext cx="80709" cy="33948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868A6397-E243-6A50-873D-5855F11B6512}"/>
                </a:ext>
              </a:extLst>
            </p:cNvPr>
            <p:cNvSpPr/>
            <p:nvPr/>
          </p:nvSpPr>
          <p:spPr>
            <a:xfrm>
              <a:off x="4915535" y="5704717"/>
              <a:ext cx="87305" cy="35999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45951804-E73B-C854-0BC5-6159E13E27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242143"/>
              </p:ext>
            </p:extLst>
          </p:nvPr>
        </p:nvGraphicFramePr>
        <p:xfrm>
          <a:off x="6390983" y="1342576"/>
          <a:ext cx="5241974" cy="22604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797">
                  <a:extLst>
                    <a:ext uri="{9D8B030D-6E8A-4147-A177-3AD203B41FA5}">
                      <a16:colId xmlns:a16="http://schemas.microsoft.com/office/drawing/2014/main" val="3069601229"/>
                    </a:ext>
                  </a:extLst>
                </a:gridCol>
                <a:gridCol w="517765">
                  <a:extLst>
                    <a:ext uri="{9D8B030D-6E8A-4147-A177-3AD203B41FA5}">
                      <a16:colId xmlns:a16="http://schemas.microsoft.com/office/drawing/2014/main" val="3570683880"/>
                    </a:ext>
                  </a:extLst>
                </a:gridCol>
                <a:gridCol w="899027">
                  <a:extLst>
                    <a:ext uri="{9D8B030D-6E8A-4147-A177-3AD203B41FA5}">
                      <a16:colId xmlns:a16="http://schemas.microsoft.com/office/drawing/2014/main" val="1460119242"/>
                    </a:ext>
                  </a:extLst>
                </a:gridCol>
                <a:gridCol w="465988">
                  <a:extLst>
                    <a:ext uri="{9D8B030D-6E8A-4147-A177-3AD203B41FA5}">
                      <a16:colId xmlns:a16="http://schemas.microsoft.com/office/drawing/2014/main" val="2767914726"/>
                    </a:ext>
                  </a:extLst>
                </a:gridCol>
                <a:gridCol w="2353475">
                  <a:extLst>
                    <a:ext uri="{9D8B030D-6E8A-4147-A177-3AD203B41FA5}">
                      <a16:colId xmlns:a16="http://schemas.microsoft.com/office/drawing/2014/main" val="2208146523"/>
                    </a:ext>
                  </a:extLst>
                </a:gridCol>
                <a:gridCol w="691922">
                  <a:extLst>
                    <a:ext uri="{9D8B030D-6E8A-4147-A177-3AD203B41FA5}">
                      <a16:colId xmlns:a16="http://schemas.microsoft.com/office/drawing/2014/main" val="1191373774"/>
                    </a:ext>
                  </a:extLst>
                </a:gridCol>
              </a:tblGrid>
              <a:tr h="43866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215301"/>
                  </a:ext>
                </a:extLst>
              </a:tr>
              <a:tr h="50580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70198323"/>
                  </a:ext>
                </a:extLst>
              </a:tr>
              <a:tr h="4386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9545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AGROEMPRESARIAL Y TURISTICO DE LOS ANDES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274,82%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78958839"/>
                  </a:ext>
                </a:extLst>
              </a:tr>
              <a:tr h="4386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INDUSTRIAL DEL DISEÑO Y LA MANUFACTURA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246,90%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063145536"/>
                  </a:ext>
                </a:extLst>
              </a:tr>
              <a:tr h="4386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BOYACÁ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DESARROLLO AGROPECUARIO Y AGROINDUSTRIAL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239,98%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592633236"/>
                  </a:ext>
                </a:extLst>
              </a:tr>
            </a:tbl>
          </a:graphicData>
        </a:graphic>
      </p:graphicFrame>
      <p:grpSp>
        <p:nvGrpSpPr>
          <p:cNvPr id="18" name="Grupo 17">
            <a:extLst>
              <a:ext uri="{FF2B5EF4-FFF2-40B4-BE49-F238E27FC236}">
                <a16:creationId xmlns:a16="http://schemas.microsoft.com/office/drawing/2014/main" id="{E273F59C-1EDB-2272-E43A-0469166B32F5}"/>
              </a:ext>
            </a:extLst>
          </p:cNvPr>
          <p:cNvGrpSpPr/>
          <p:nvPr/>
        </p:nvGrpSpPr>
        <p:grpSpPr>
          <a:xfrm>
            <a:off x="10960850" y="2306580"/>
            <a:ext cx="672107" cy="1274915"/>
            <a:chOff x="4919397" y="2308193"/>
            <a:chExt cx="601473" cy="920472"/>
          </a:xfrm>
          <a:solidFill>
            <a:srgbClr val="FF6C00">
              <a:alpha val="20000"/>
            </a:srgbClr>
          </a:solidFill>
        </p:grpSpPr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1DAF21CD-0492-F40D-B5E2-F989F9A3E331}"/>
                </a:ext>
              </a:extLst>
            </p:cNvPr>
            <p:cNvSpPr/>
            <p:nvPr/>
          </p:nvSpPr>
          <p:spPr>
            <a:xfrm>
              <a:off x="4919398" y="2308193"/>
              <a:ext cx="601471" cy="29268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359D8885-25CD-00D8-1A35-C77A1893D524}"/>
                </a:ext>
              </a:extLst>
            </p:cNvPr>
            <p:cNvSpPr/>
            <p:nvPr/>
          </p:nvSpPr>
          <p:spPr>
            <a:xfrm>
              <a:off x="4919398" y="2619618"/>
              <a:ext cx="601472" cy="29268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87D578B0-EB3B-5683-BE2D-2F17BCF19973}"/>
                </a:ext>
              </a:extLst>
            </p:cNvPr>
            <p:cNvSpPr/>
            <p:nvPr/>
          </p:nvSpPr>
          <p:spPr>
            <a:xfrm>
              <a:off x="4919397" y="2935985"/>
              <a:ext cx="601471" cy="29268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2" name="Tabla 21">
            <a:extLst>
              <a:ext uri="{FF2B5EF4-FFF2-40B4-BE49-F238E27FC236}">
                <a16:creationId xmlns:a16="http://schemas.microsoft.com/office/drawing/2014/main" id="{178CE44F-0F71-CB8B-250F-57B68B218A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779671"/>
              </p:ext>
            </p:extLst>
          </p:nvPr>
        </p:nvGraphicFramePr>
        <p:xfrm>
          <a:off x="6390983" y="4148210"/>
          <a:ext cx="5237024" cy="21494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500">
                  <a:extLst>
                    <a:ext uri="{9D8B030D-6E8A-4147-A177-3AD203B41FA5}">
                      <a16:colId xmlns:a16="http://schemas.microsoft.com/office/drawing/2014/main" val="822157824"/>
                    </a:ext>
                  </a:extLst>
                </a:gridCol>
                <a:gridCol w="517276">
                  <a:extLst>
                    <a:ext uri="{9D8B030D-6E8A-4147-A177-3AD203B41FA5}">
                      <a16:colId xmlns:a16="http://schemas.microsoft.com/office/drawing/2014/main" val="2811816743"/>
                    </a:ext>
                  </a:extLst>
                </a:gridCol>
                <a:gridCol w="898179">
                  <a:extLst>
                    <a:ext uri="{9D8B030D-6E8A-4147-A177-3AD203B41FA5}">
                      <a16:colId xmlns:a16="http://schemas.microsoft.com/office/drawing/2014/main" val="14628282"/>
                    </a:ext>
                  </a:extLst>
                </a:gridCol>
                <a:gridCol w="465548">
                  <a:extLst>
                    <a:ext uri="{9D8B030D-6E8A-4147-A177-3AD203B41FA5}">
                      <a16:colId xmlns:a16="http://schemas.microsoft.com/office/drawing/2014/main" val="1857167975"/>
                    </a:ext>
                  </a:extLst>
                </a:gridCol>
                <a:gridCol w="2351253">
                  <a:extLst>
                    <a:ext uri="{9D8B030D-6E8A-4147-A177-3AD203B41FA5}">
                      <a16:colId xmlns:a16="http://schemas.microsoft.com/office/drawing/2014/main" val="1625541364"/>
                    </a:ext>
                  </a:extLst>
                </a:gridCol>
                <a:gridCol w="691268">
                  <a:extLst>
                    <a:ext uri="{9D8B030D-6E8A-4147-A177-3AD203B41FA5}">
                      <a16:colId xmlns:a16="http://schemas.microsoft.com/office/drawing/2014/main" val="3008428773"/>
                    </a:ext>
                  </a:extLst>
                </a:gridCol>
              </a:tblGrid>
              <a:tr h="40913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50476"/>
                  </a:ext>
                </a:extLst>
              </a:tr>
              <a:tr h="45504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250615034"/>
                  </a:ext>
                </a:extLst>
              </a:tr>
              <a:tr h="4091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BOYACÁ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9551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LA INNOVACIÓN AGROINDUSTRIAL Y DE SERVICIOS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14,55%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7795578"/>
                  </a:ext>
                </a:extLst>
              </a:tr>
              <a:tr h="45504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9214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METALMECANICO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26,67%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443913895"/>
                  </a:ext>
                </a:extLst>
              </a:tr>
              <a:tr h="4091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GUAVIARE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DESARROLLO AGROINDUSTRIAL, TURISTICO Y TECNOLOGICO DEL GUAVIARE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73,19%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26834835"/>
                  </a:ext>
                </a:extLst>
              </a:tr>
            </a:tbl>
          </a:graphicData>
        </a:graphic>
      </p:graphicFrame>
      <p:grpSp>
        <p:nvGrpSpPr>
          <p:cNvPr id="24" name="Grupo 23">
            <a:extLst>
              <a:ext uri="{FF2B5EF4-FFF2-40B4-BE49-F238E27FC236}">
                <a16:creationId xmlns:a16="http://schemas.microsoft.com/office/drawing/2014/main" id="{B93955AB-5D20-A529-5D08-1CE50EEBBE7A}"/>
              </a:ext>
            </a:extLst>
          </p:cNvPr>
          <p:cNvGrpSpPr/>
          <p:nvPr/>
        </p:nvGrpSpPr>
        <p:grpSpPr>
          <a:xfrm>
            <a:off x="10928949" y="5021484"/>
            <a:ext cx="516909" cy="1263653"/>
            <a:chOff x="4744617" y="5370658"/>
            <a:chExt cx="24302" cy="1270220"/>
          </a:xfrm>
        </p:grpSpPr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25E9BBC2-5BD3-E829-7A81-A3D3223AA87C}"/>
                </a:ext>
              </a:extLst>
            </p:cNvPr>
            <p:cNvSpPr/>
            <p:nvPr/>
          </p:nvSpPr>
          <p:spPr>
            <a:xfrm>
              <a:off x="4745373" y="5370658"/>
              <a:ext cx="6650" cy="39240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FC1CCB5D-17C7-8516-6DD7-FA1BC91F83EA}"/>
                </a:ext>
              </a:extLst>
            </p:cNvPr>
            <p:cNvSpPr/>
            <p:nvPr/>
          </p:nvSpPr>
          <p:spPr>
            <a:xfrm>
              <a:off x="4745130" y="5773757"/>
              <a:ext cx="12031" cy="44982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id="{A6CB668D-8974-1011-8BA5-99EF8EE8BDCB}"/>
                </a:ext>
              </a:extLst>
            </p:cNvPr>
            <p:cNvSpPr/>
            <p:nvPr/>
          </p:nvSpPr>
          <p:spPr>
            <a:xfrm>
              <a:off x="4744617" y="6260186"/>
              <a:ext cx="24302" cy="38069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1712722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</a:t>
            </a:r>
            <a:r>
              <a:rPr lang="es-MX" sz="3200" dirty="0">
                <a:solidFill>
                  <a:srgbClr val="00324D"/>
                </a:solidFill>
              </a:rPr>
              <a:t>Profesional </a:t>
            </a:r>
            <a:r>
              <a:rPr lang="es-MX" sz="3200" dirty="0" err="1">
                <a:solidFill>
                  <a:srgbClr val="00324D"/>
                </a:solidFill>
              </a:rPr>
              <a:t>CampeSENA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9784858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38189" y="1420350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4865456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55757CCE-92C6-AF84-023A-E9EF2757AA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273661"/>
              </p:ext>
            </p:extLst>
          </p:nvPr>
        </p:nvGraphicFramePr>
        <p:xfrm>
          <a:off x="297113" y="1440956"/>
          <a:ext cx="5297283" cy="2114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6011">
                  <a:extLst>
                    <a:ext uri="{9D8B030D-6E8A-4147-A177-3AD203B41FA5}">
                      <a16:colId xmlns:a16="http://schemas.microsoft.com/office/drawing/2014/main" val="2827013248"/>
                    </a:ext>
                  </a:extLst>
                </a:gridCol>
                <a:gridCol w="1065916">
                  <a:extLst>
                    <a:ext uri="{9D8B030D-6E8A-4147-A177-3AD203B41FA5}">
                      <a16:colId xmlns:a16="http://schemas.microsoft.com/office/drawing/2014/main" val="2575315407"/>
                    </a:ext>
                  </a:extLst>
                </a:gridCol>
                <a:gridCol w="2160904">
                  <a:extLst>
                    <a:ext uri="{9D8B030D-6E8A-4147-A177-3AD203B41FA5}">
                      <a16:colId xmlns:a16="http://schemas.microsoft.com/office/drawing/2014/main" val="3976727362"/>
                    </a:ext>
                  </a:extLst>
                </a:gridCol>
                <a:gridCol w="1424452">
                  <a:extLst>
                    <a:ext uri="{9D8B030D-6E8A-4147-A177-3AD203B41FA5}">
                      <a16:colId xmlns:a16="http://schemas.microsoft.com/office/drawing/2014/main" val="2076144849"/>
                    </a:ext>
                  </a:extLst>
                </a:gridCol>
              </a:tblGrid>
              <a:tr h="422804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023251"/>
                  </a:ext>
                </a:extLst>
              </a:tr>
              <a:tr h="42280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359347444"/>
                  </a:ext>
                </a:extLst>
              </a:tr>
              <a:tr h="4228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QUINDÍO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231,00%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73311433"/>
                  </a:ext>
                </a:extLst>
              </a:tr>
              <a:tr h="4228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GUAJIRA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224,84%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25934708"/>
                  </a:ext>
                </a:extLst>
              </a:tr>
              <a:tr h="4228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META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200,78%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86707412"/>
                  </a:ext>
                </a:extLst>
              </a:tr>
            </a:tbl>
          </a:graphicData>
        </a:graphic>
      </p:graphicFrame>
      <p:grpSp>
        <p:nvGrpSpPr>
          <p:cNvPr id="8" name="Grupo 7">
            <a:extLst>
              <a:ext uri="{FF2B5EF4-FFF2-40B4-BE49-F238E27FC236}">
                <a16:creationId xmlns:a16="http://schemas.microsoft.com/office/drawing/2014/main" id="{A1E06020-0B82-F7CA-DF11-44F05344C063}"/>
              </a:ext>
            </a:extLst>
          </p:cNvPr>
          <p:cNvGrpSpPr/>
          <p:nvPr/>
        </p:nvGrpSpPr>
        <p:grpSpPr>
          <a:xfrm>
            <a:off x="4172979" y="2301749"/>
            <a:ext cx="1421417" cy="1254686"/>
            <a:chOff x="10531785" y="2327717"/>
            <a:chExt cx="669222" cy="1271690"/>
          </a:xfrm>
          <a:solidFill>
            <a:srgbClr val="FF6C00">
              <a:alpha val="20000"/>
            </a:srgbClr>
          </a:solidFill>
        </p:grpSpPr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9B1E51C9-2674-30F5-E4AE-3487CBD93F00}"/>
                </a:ext>
              </a:extLst>
            </p:cNvPr>
            <p:cNvSpPr/>
            <p:nvPr/>
          </p:nvSpPr>
          <p:spPr>
            <a:xfrm>
              <a:off x="10531785" y="2327717"/>
              <a:ext cx="665882" cy="40217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38E33538-692D-90BE-D0A1-E41ED621448B}"/>
                </a:ext>
              </a:extLst>
            </p:cNvPr>
            <p:cNvSpPr/>
            <p:nvPr/>
          </p:nvSpPr>
          <p:spPr>
            <a:xfrm>
              <a:off x="10535125" y="2757960"/>
              <a:ext cx="665882" cy="41293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3E9B907D-C01D-1812-425A-83BE480A6D99}"/>
                </a:ext>
              </a:extLst>
            </p:cNvPr>
            <p:cNvSpPr/>
            <p:nvPr/>
          </p:nvSpPr>
          <p:spPr>
            <a:xfrm>
              <a:off x="10535125" y="3191330"/>
              <a:ext cx="662542" cy="40807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5843223F-D578-F143-7EE7-A81C53F10D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094957"/>
              </p:ext>
            </p:extLst>
          </p:nvPr>
        </p:nvGraphicFramePr>
        <p:xfrm>
          <a:off x="297112" y="4163416"/>
          <a:ext cx="5290189" cy="21913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5145">
                  <a:extLst>
                    <a:ext uri="{9D8B030D-6E8A-4147-A177-3AD203B41FA5}">
                      <a16:colId xmlns:a16="http://schemas.microsoft.com/office/drawing/2014/main" val="2773696076"/>
                    </a:ext>
                  </a:extLst>
                </a:gridCol>
                <a:gridCol w="1064489">
                  <a:extLst>
                    <a:ext uri="{9D8B030D-6E8A-4147-A177-3AD203B41FA5}">
                      <a16:colId xmlns:a16="http://schemas.microsoft.com/office/drawing/2014/main" val="1025965159"/>
                    </a:ext>
                  </a:extLst>
                </a:gridCol>
                <a:gridCol w="2158010">
                  <a:extLst>
                    <a:ext uri="{9D8B030D-6E8A-4147-A177-3AD203B41FA5}">
                      <a16:colId xmlns:a16="http://schemas.microsoft.com/office/drawing/2014/main" val="4117405339"/>
                    </a:ext>
                  </a:extLst>
                </a:gridCol>
                <a:gridCol w="1422545">
                  <a:extLst>
                    <a:ext uri="{9D8B030D-6E8A-4147-A177-3AD203B41FA5}">
                      <a16:colId xmlns:a16="http://schemas.microsoft.com/office/drawing/2014/main" val="3615003609"/>
                    </a:ext>
                  </a:extLst>
                </a:gridCol>
              </a:tblGrid>
              <a:tr h="43826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7463981"/>
                  </a:ext>
                </a:extLst>
              </a:tr>
              <a:tr h="43826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733489978"/>
                  </a:ext>
                </a:extLst>
              </a:tr>
              <a:tr h="4382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MAGDALENA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91,55%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198871603"/>
                  </a:ext>
                </a:extLst>
              </a:tr>
              <a:tr h="4382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NARIÑO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110,15%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64294604"/>
                  </a:ext>
                </a:extLst>
              </a:tr>
              <a:tr h="4382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HUILA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123,73%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573918819"/>
                  </a:ext>
                </a:extLst>
              </a:tr>
            </a:tbl>
          </a:graphicData>
        </a:graphic>
      </p:graphicFrame>
      <p:grpSp>
        <p:nvGrpSpPr>
          <p:cNvPr id="13" name="Grupo 12">
            <a:extLst>
              <a:ext uri="{FF2B5EF4-FFF2-40B4-BE49-F238E27FC236}">
                <a16:creationId xmlns:a16="http://schemas.microsoft.com/office/drawing/2014/main" id="{E65C4C73-6383-1AE3-AC3F-C1F6E0A023E5}"/>
              </a:ext>
            </a:extLst>
          </p:cNvPr>
          <p:cNvGrpSpPr/>
          <p:nvPr/>
        </p:nvGrpSpPr>
        <p:grpSpPr>
          <a:xfrm>
            <a:off x="4180071" y="5048692"/>
            <a:ext cx="1395683" cy="1292407"/>
            <a:chOff x="4923907" y="4984239"/>
            <a:chExt cx="841671" cy="1133228"/>
          </a:xfrm>
          <a:solidFill>
            <a:srgbClr val="38AA00">
              <a:alpha val="30196"/>
            </a:srgbClr>
          </a:solidFill>
        </p:grpSpPr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829F8C43-2F3F-7D03-8656-9EED00C42A1A}"/>
                </a:ext>
              </a:extLst>
            </p:cNvPr>
            <p:cNvSpPr/>
            <p:nvPr/>
          </p:nvSpPr>
          <p:spPr>
            <a:xfrm>
              <a:off x="4924956" y="4984239"/>
              <a:ext cx="756559" cy="37082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96BE5114-950A-F9E1-6B91-96915D5CB804}"/>
                </a:ext>
              </a:extLst>
            </p:cNvPr>
            <p:cNvSpPr/>
            <p:nvPr/>
          </p:nvSpPr>
          <p:spPr>
            <a:xfrm>
              <a:off x="4923915" y="5379347"/>
              <a:ext cx="841663" cy="3600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5234AFA5-39D8-26F1-1941-B5C48B979EFD}"/>
                </a:ext>
              </a:extLst>
            </p:cNvPr>
            <p:cNvSpPr/>
            <p:nvPr/>
          </p:nvSpPr>
          <p:spPr>
            <a:xfrm>
              <a:off x="4923907" y="5757467"/>
              <a:ext cx="841663" cy="3600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id="{DB738DF8-2C56-0659-AC9F-0B274F4D3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53597"/>
              </p:ext>
            </p:extLst>
          </p:nvPr>
        </p:nvGraphicFramePr>
        <p:xfrm>
          <a:off x="6321867" y="1440956"/>
          <a:ext cx="5373921" cy="2114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695">
                  <a:extLst>
                    <a:ext uri="{9D8B030D-6E8A-4147-A177-3AD203B41FA5}">
                      <a16:colId xmlns:a16="http://schemas.microsoft.com/office/drawing/2014/main" val="2188981298"/>
                    </a:ext>
                  </a:extLst>
                </a:gridCol>
                <a:gridCol w="530798">
                  <a:extLst>
                    <a:ext uri="{9D8B030D-6E8A-4147-A177-3AD203B41FA5}">
                      <a16:colId xmlns:a16="http://schemas.microsoft.com/office/drawing/2014/main" val="2313559639"/>
                    </a:ext>
                  </a:extLst>
                </a:gridCol>
                <a:gridCol w="921657">
                  <a:extLst>
                    <a:ext uri="{9D8B030D-6E8A-4147-A177-3AD203B41FA5}">
                      <a16:colId xmlns:a16="http://schemas.microsoft.com/office/drawing/2014/main" val="4052244958"/>
                    </a:ext>
                  </a:extLst>
                </a:gridCol>
                <a:gridCol w="477718">
                  <a:extLst>
                    <a:ext uri="{9D8B030D-6E8A-4147-A177-3AD203B41FA5}">
                      <a16:colId xmlns:a16="http://schemas.microsoft.com/office/drawing/2014/main" val="1291492758"/>
                    </a:ext>
                  </a:extLst>
                </a:gridCol>
                <a:gridCol w="2412715">
                  <a:extLst>
                    <a:ext uri="{9D8B030D-6E8A-4147-A177-3AD203B41FA5}">
                      <a16:colId xmlns:a16="http://schemas.microsoft.com/office/drawing/2014/main" val="1778598650"/>
                    </a:ext>
                  </a:extLst>
                </a:gridCol>
                <a:gridCol w="709338">
                  <a:extLst>
                    <a:ext uri="{9D8B030D-6E8A-4147-A177-3AD203B41FA5}">
                      <a16:colId xmlns:a16="http://schemas.microsoft.com/office/drawing/2014/main" val="1326247825"/>
                    </a:ext>
                  </a:extLst>
                </a:gridCol>
              </a:tblGrid>
              <a:tr h="409737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328323"/>
                  </a:ext>
                </a:extLst>
              </a:tr>
              <a:tr h="47507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55894794"/>
                  </a:ext>
                </a:extLst>
              </a:tr>
              <a:tr h="40973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META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9117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AGROINDUSTRIAL DEL META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298,38%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34296100"/>
                  </a:ext>
                </a:extLst>
              </a:tr>
              <a:tr h="40973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9503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LA INNOVACIÓN, LA AGROINDUSTRIA Y LA AVIACIÓN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256,03%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41695676"/>
                  </a:ext>
                </a:extLst>
              </a:tr>
              <a:tr h="40973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GUAJIRA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9222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INDUSTRIAL Y DE ENERGIAS ALTERNATIVAS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250,29%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25599574"/>
                  </a:ext>
                </a:extLst>
              </a:tr>
            </a:tbl>
          </a:graphicData>
        </a:graphic>
      </p:graphicFrame>
      <p:grpSp>
        <p:nvGrpSpPr>
          <p:cNvPr id="19" name="Grupo 18">
            <a:extLst>
              <a:ext uri="{FF2B5EF4-FFF2-40B4-BE49-F238E27FC236}">
                <a16:creationId xmlns:a16="http://schemas.microsoft.com/office/drawing/2014/main" id="{A99B5DB7-5164-FBBD-8242-0B15577223FD}"/>
              </a:ext>
            </a:extLst>
          </p:cNvPr>
          <p:cNvGrpSpPr/>
          <p:nvPr/>
        </p:nvGrpSpPr>
        <p:grpSpPr>
          <a:xfrm>
            <a:off x="10997235" y="2336596"/>
            <a:ext cx="698553" cy="1218380"/>
            <a:chOff x="10531785" y="2304661"/>
            <a:chExt cx="665882" cy="1128472"/>
          </a:xfrm>
          <a:solidFill>
            <a:srgbClr val="FF6C00">
              <a:alpha val="20000"/>
            </a:srgbClr>
          </a:solidFill>
        </p:grpSpPr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49125A4A-B6B7-6D0F-CBF1-6EF862BAF9DF}"/>
                </a:ext>
              </a:extLst>
            </p:cNvPr>
            <p:cNvSpPr/>
            <p:nvPr/>
          </p:nvSpPr>
          <p:spPr>
            <a:xfrm>
              <a:off x="10531785" y="2304661"/>
              <a:ext cx="665882" cy="36339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C77C99A4-9D4F-40C6-E3E3-06F8F2766028}"/>
                </a:ext>
              </a:extLst>
            </p:cNvPr>
            <p:cNvSpPr/>
            <p:nvPr/>
          </p:nvSpPr>
          <p:spPr>
            <a:xfrm>
              <a:off x="10539402" y="2692421"/>
              <a:ext cx="640496" cy="34805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73F61E99-789F-4A59-A6FC-7A1F66206EC5}"/>
                </a:ext>
              </a:extLst>
            </p:cNvPr>
            <p:cNvSpPr/>
            <p:nvPr/>
          </p:nvSpPr>
          <p:spPr>
            <a:xfrm>
              <a:off x="10539402" y="3060829"/>
              <a:ext cx="647717" cy="37230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4" name="Tabla 23">
            <a:extLst>
              <a:ext uri="{FF2B5EF4-FFF2-40B4-BE49-F238E27FC236}">
                <a16:creationId xmlns:a16="http://schemas.microsoft.com/office/drawing/2014/main" id="{8CE6EC8F-B95E-399B-B61E-C660A410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269009"/>
              </p:ext>
            </p:extLst>
          </p:nvPr>
        </p:nvGraphicFramePr>
        <p:xfrm>
          <a:off x="6321867" y="4163416"/>
          <a:ext cx="5355278" cy="21776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579">
                  <a:extLst>
                    <a:ext uri="{9D8B030D-6E8A-4147-A177-3AD203B41FA5}">
                      <a16:colId xmlns:a16="http://schemas.microsoft.com/office/drawing/2014/main" val="1571314885"/>
                    </a:ext>
                  </a:extLst>
                </a:gridCol>
                <a:gridCol w="528956">
                  <a:extLst>
                    <a:ext uri="{9D8B030D-6E8A-4147-A177-3AD203B41FA5}">
                      <a16:colId xmlns:a16="http://schemas.microsoft.com/office/drawing/2014/main" val="1909739609"/>
                    </a:ext>
                  </a:extLst>
                </a:gridCol>
                <a:gridCol w="918460">
                  <a:extLst>
                    <a:ext uri="{9D8B030D-6E8A-4147-A177-3AD203B41FA5}">
                      <a16:colId xmlns:a16="http://schemas.microsoft.com/office/drawing/2014/main" val="3536454994"/>
                    </a:ext>
                  </a:extLst>
                </a:gridCol>
                <a:gridCol w="476060">
                  <a:extLst>
                    <a:ext uri="{9D8B030D-6E8A-4147-A177-3AD203B41FA5}">
                      <a16:colId xmlns:a16="http://schemas.microsoft.com/office/drawing/2014/main" val="2110946064"/>
                    </a:ext>
                  </a:extLst>
                </a:gridCol>
                <a:gridCol w="2404345">
                  <a:extLst>
                    <a:ext uri="{9D8B030D-6E8A-4147-A177-3AD203B41FA5}">
                      <a16:colId xmlns:a16="http://schemas.microsoft.com/office/drawing/2014/main" val="2269029250"/>
                    </a:ext>
                  </a:extLst>
                </a:gridCol>
                <a:gridCol w="706878">
                  <a:extLst>
                    <a:ext uri="{9D8B030D-6E8A-4147-A177-3AD203B41FA5}">
                      <a16:colId xmlns:a16="http://schemas.microsoft.com/office/drawing/2014/main" val="4231239726"/>
                    </a:ext>
                  </a:extLst>
                </a:gridCol>
              </a:tblGrid>
              <a:tr h="42563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9307317"/>
                  </a:ext>
                </a:extLst>
              </a:tr>
              <a:tr h="4751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92902119"/>
                  </a:ext>
                </a:extLst>
              </a:tr>
              <a:tr h="42563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9309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SERVICIOS EMPRESARIALES Y TURÍSTICOS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19,05%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79674958"/>
                  </a:ext>
                </a:extLst>
              </a:tr>
              <a:tr h="42563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META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INDUSTRIA Y SERVICIOS DEL META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44,06%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15059608"/>
                  </a:ext>
                </a:extLst>
              </a:tr>
              <a:tr h="42563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9301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COMERCIO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44,92%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558962860"/>
                  </a:ext>
                </a:extLst>
              </a:tr>
            </a:tbl>
          </a:graphicData>
        </a:graphic>
      </p:graphicFrame>
      <p:grpSp>
        <p:nvGrpSpPr>
          <p:cNvPr id="25" name="Grupo 24">
            <a:extLst>
              <a:ext uri="{FF2B5EF4-FFF2-40B4-BE49-F238E27FC236}">
                <a16:creationId xmlns:a16="http://schemas.microsoft.com/office/drawing/2014/main" id="{9420F4C1-35F7-EE38-F6A9-DFE6FBD1652F}"/>
              </a:ext>
            </a:extLst>
          </p:cNvPr>
          <p:cNvGrpSpPr/>
          <p:nvPr/>
        </p:nvGrpSpPr>
        <p:grpSpPr>
          <a:xfrm>
            <a:off x="10974835" y="5076664"/>
            <a:ext cx="352807" cy="1258551"/>
            <a:chOff x="4923906" y="5047163"/>
            <a:chExt cx="243444" cy="950079"/>
          </a:xfrm>
          <a:solidFill>
            <a:srgbClr val="FF0000">
              <a:alpha val="30196"/>
            </a:srgbClr>
          </a:solidFill>
        </p:grpSpPr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A512D4A8-8BF9-747E-5E50-F2EAAB9E31BC}"/>
                </a:ext>
              </a:extLst>
            </p:cNvPr>
            <p:cNvSpPr/>
            <p:nvPr/>
          </p:nvSpPr>
          <p:spPr>
            <a:xfrm>
              <a:off x="4923906" y="5047163"/>
              <a:ext cx="83351" cy="29814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8C4E2DEC-7837-83D2-F06E-3F57C8DBF17A}"/>
                </a:ext>
              </a:extLst>
            </p:cNvPr>
            <p:cNvSpPr/>
            <p:nvPr/>
          </p:nvSpPr>
          <p:spPr>
            <a:xfrm>
              <a:off x="4923912" y="5362248"/>
              <a:ext cx="212553" cy="30702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DA7228D8-BE85-286D-A237-0B522C8B92C2}"/>
                </a:ext>
              </a:extLst>
            </p:cNvPr>
            <p:cNvSpPr/>
            <p:nvPr/>
          </p:nvSpPr>
          <p:spPr>
            <a:xfrm>
              <a:off x="4923907" y="5690213"/>
              <a:ext cx="243443" cy="30702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67167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</a:t>
            </a:r>
            <a:r>
              <a:rPr lang="es-MX" sz="3200" dirty="0">
                <a:solidFill>
                  <a:srgbClr val="00324D"/>
                </a:solidFill>
              </a:rPr>
              <a:t> </a:t>
            </a:r>
            <a:r>
              <a:rPr lang="es-MX" sz="3200" dirty="0" err="1">
                <a:solidFill>
                  <a:srgbClr val="00324D"/>
                </a:solidFill>
              </a:rPr>
              <a:t>CampeSENA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9986922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38189" y="1420350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4865456"/>
            <a:ext cx="383103" cy="1458157"/>
          </a:xfrm>
          <a:prstGeom prst="upArrow">
            <a:avLst/>
          </a:prstGeom>
          <a:solidFill>
            <a:srgbClr val="38AA00"/>
          </a:solidFill>
          <a:ln>
            <a:solidFill>
              <a:srgbClr val="3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1FEA5DB-ACBF-FEA0-E9DB-6EAB6790A6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641868"/>
              </p:ext>
            </p:extLst>
          </p:nvPr>
        </p:nvGraphicFramePr>
        <p:xfrm>
          <a:off x="263801" y="1443026"/>
          <a:ext cx="5302429" cy="2119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6638">
                  <a:extLst>
                    <a:ext uri="{9D8B030D-6E8A-4147-A177-3AD203B41FA5}">
                      <a16:colId xmlns:a16="http://schemas.microsoft.com/office/drawing/2014/main" val="360959861"/>
                    </a:ext>
                  </a:extLst>
                </a:gridCol>
                <a:gridCol w="1066952">
                  <a:extLst>
                    <a:ext uri="{9D8B030D-6E8A-4147-A177-3AD203B41FA5}">
                      <a16:colId xmlns:a16="http://schemas.microsoft.com/office/drawing/2014/main" val="3256363962"/>
                    </a:ext>
                  </a:extLst>
                </a:gridCol>
                <a:gridCol w="2163003">
                  <a:extLst>
                    <a:ext uri="{9D8B030D-6E8A-4147-A177-3AD203B41FA5}">
                      <a16:colId xmlns:a16="http://schemas.microsoft.com/office/drawing/2014/main" val="2963473135"/>
                    </a:ext>
                  </a:extLst>
                </a:gridCol>
                <a:gridCol w="1425836">
                  <a:extLst>
                    <a:ext uri="{9D8B030D-6E8A-4147-A177-3AD203B41FA5}">
                      <a16:colId xmlns:a16="http://schemas.microsoft.com/office/drawing/2014/main" val="2090065909"/>
                    </a:ext>
                  </a:extLst>
                </a:gridCol>
              </a:tblGrid>
              <a:tr h="42395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711949"/>
                  </a:ext>
                </a:extLst>
              </a:tr>
              <a:tr h="42395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798933888"/>
                  </a:ext>
                </a:extLst>
              </a:tr>
              <a:tr h="4239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ATLÁNTICO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250,71%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96765811"/>
                  </a:ext>
                </a:extLst>
              </a:tr>
              <a:tr h="4239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BOLÍVAR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185,91%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778438230"/>
                  </a:ext>
                </a:extLst>
              </a:tr>
              <a:tr h="4239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163,56%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31247601"/>
                  </a:ext>
                </a:extLst>
              </a:tr>
            </a:tbl>
          </a:graphicData>
        </a:graphic>
      </p:graphicFrame>
      <p:grpSp>
        <p:nvGrpSpPr>
          <p:cNvPr id="6" name="Grupo 5">
            <a:extLst>
              <a:ext uri="{FF2B5EF4-FFF2-40B4-BE49-F238E27FC236}">
                <a16:creationId xmlns:a16="http://schemas.microsoft.com/office/drawing/2014/main" id="{EF995D3F-CB86-6415-5FC5-4640966A9BF2}"/>
              </a:ext>
            </a:extLst>
          </p:cNvPr>
          <p:cNvGrpSpPr/>
          <p:nvPr/>
        </p:nvGrpSpPr>
        <p:grpSpPr>
          <a:xfrm>
            <a:off x="4153829" y="2302959"/>
            <a:ext cx="1412400" cy="1247814"/>
            <a:chOff x="10531785" y="2309407"/>
            <a:chExt cx="722800" cy="1301846"/>
          </a:xfrm>
          <a:solidFill>
            <a:srgbClr val="FF6C00">
              <a:alpha val="20000"/>
            </a:srgbClr>
          </a:solidFill>
        </p:grpSpPr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C642BA62-A8CB-7330-7A8A-395210B1DA4E}"/>
                </a:ext>
              </a:extLst>
            </p:cNvPr>
            <p:cNvSpPr/>
            <p:nvPr/>
          </p:nvSpPr>
          <p:spPr>
            <a:xfrm>
              <a:off x="10531785" y="2309407"/>
              <a:ext cx="722800" cy="41010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9F794C7E-F515-ECBA-2F32-BEC3C57F3A41}"/>
                </a:ext>
              </a:extLst>
            </p:cNvPr>
            <p:cNvSpPr/>
            <p:nvPr/>
          </p:nvSpPr>
          <p:spPr>
            <a:xfrm>
              <a:off x="10532418" y="2750351"/>
              <a:ext cx="722164" cy="41369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8ACC1254-8F63-5783-C467-837A2547992F}"/>
                </a:ext>
              </a:extLst>
            </p:cNvPr>
            <p:cNvSpPr/>
            <p:nvPr/>
          </p:nvSpPr>
          <p:spPr>
            <a:xfrm>
              <a:off x="10534747" y="3184157"/>
              <a:ext cx="719835" cy="42709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DBC0218A-CA9A-D95D-218E-AF7C5DD7C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68930"/>
              </p:ext>
            </p:extLst>
          </p:nvPr>
        </p:nvGraphicFramePr>
        <p:xfrm>
          <a:off x="263801" y="4176472"/>
          <a:ext cx="5302421" cy="2119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6637">
                  <a:extLst>
                    <a:ext uri="{9D8B030D-6E8A-4147-A177-3AD203B41FA5}">
                      <a16:colId xmlns:a16="http://schemas.microsoft.com/office/drawing/2014/main" val="423388192"/>
                    </a:ext>
                  </a:extLst>
                </a:gridCol>
                <a:gridCol w="1066950">
                  <a:extLst>
                    <a:ext uri="{9D8B030D-6E8A-4147-A177-3AD203B41FA5}">
                      <a16:colId xmlns:a16="http://schemas.microsoft.com/office/drawing/2014/main" val="3356192833"/>
                    </a:ext>
                  </a:extLst>
                </a:gridCol>
                <a:gridCol w="2163000">
                  <a:extLst>
                    <a:ext uri="{9D8B030D-6E8A-4147-A177-3AD203B41FA5}">
                      <a16:colId xmlns:a16="http://schemas.microsoft.com/office/drawing/2014/main" val="4016019790"/>
                    </a:ext>
                  </a:extLst>
                </a:gridCol>
                <a:gridCol w="1425834">
                  <a:extLst>
                    <a:ext uri="{9D8B030D-6E8A-4147-A177-3AD203B41FA5}">
                      <a16:colId xmlns:a16="http://schemas.microsoft.com/office/drawing/2014/main" val="2651324684"/>
                    </a:ext>
                  </a:extLst>
                </a:gridCol>
              </a:tblGrid>
              <a:tr h="42395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288733"/>
                  </a:ext>
                </a:extLst>
              </a:tr>
              <a:tr h="42395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45208436"/>
                  </a:ext>
                </a:extLst>
              </a:tr>
              <a:tr h="4239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VALLE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126,76%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235125181"/>
                  </a:ext>
                </a:extLst>
              </a:tr>
              <a:tr h="4239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DISTRITO CAPITAL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141,44%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193940634"/>
                  </a:ext>
                </a:extLst>
              </a:tr>
              <a:tr h="4239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CUNDINAMARCA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144,30%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74867001"/>
                  </a:ext>
                </a:extLst>
              </a:tr>
            </a:tbl>
          </a:graphicData>
        </a:graphic>
      </p:graphicFrame>
      <p:grpSp>
        <p:nvGrpSpPr>
          <p:cNvPr id="11" name="Grupo 10">
            <a:extLst>
              <a:ext uri="{FF2B5EF4-FFF2-40B4-BE49-F238E27FC236}">
                <a16:creationId xmlns:a16="http://schemas.microsoft.com/office/drawing/2014/main" id="{FA48B5A4-E250-2FC1-4728-2F985E260E72}"/>
              </a:ext>
            </a:extLst>
          </p:cNvPr>
          <p:cNvGrpSpPr/>
          <p:nvPr/>
        </p:nvGrpSpPr>
        <p:grpSpPr>
          <a:xfrm>
            <a:off x="4153831" y="5042670"/>
            <a:ext cx="1412395" cy="1258179"/>
            <a:chOff x="4923907" y="4979578"/>
            <a:chExt cx="638318" cy="1149854"/>
          </a:xfrm>
          <a:solidFill>
            <a:srgbClr val="FF6C00">
              <a:alpha val="20000"/>
            </a:srgbClr>
          </a:solidFill>
        </p:grpSpPr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3B892BF9-B775-935C-35D8-12604B6A1DB9}"/>
                </a:ext>
              </a:extLst>
            </p:cNvPr>
            <p:cNvSpPr/>
            <p:nvPr/>
          </p:nvSpPr>
          <p:spPr>
            <a:xfrm>
              <a:off x="4924954" y="4979578"/>
              <a:ext cx="637271" cy="37082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489C1AC8-E167-CCD8-6457-51F5D9F6FA13}"/>
                </a:ext>
              </a:extLst>
            </p:cNvPr>
            <p:cNvSpPr/>
            <p:nvPr/>
          </p:nvSpPr>
          <p:spPr>
            <a:xfrm>
              <a:off x="4923913" y="5369784"/>
              <a:ext cx="637271" cy="35943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0791114C-EB1C-8ED1-69A0-586F85121CCA}"/>
                </a:ext>
              </a:extLst>
            </p:cNvPr>
            <p:cNvSpPr/>
            <p:nvPr/>
          </p:nvSpPr>
          <p:spPr>
            <a:xfrm>
              <a:off x="4923907" y="5748596"/>
              <a:ext cx="638318" cy="38083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0CA4A5E5-A88E-F4AD-7124-CD4980DEC6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85421"/>
              </p:ext>
            </p:extLst>
          </p:nvPr>
        </p:nvGraphicFramePr>
        <p:xfrm>
          <a:off x="6354564" y="1443026"/>
          <a:ext cx="5354193" cy="21182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514">
                  <a:extLst>
                    <a:ext uri="{9D8B030D-6E8A-4147-A177-3AD203B41FA5}">
                      <a16:colId xmlns:a16="http://schemas.microsoft.com/office/drawing/2014/main" val="3183762945"/>
                    </a:ext>
                  </a:extLst>
                </a:gridCol>
                <a:gridCol w="528849">
                  <a:extLst>
                    <a:ext uri="{9D8B030D-6E8A-4147-A177-3AD203B41FA5}">
                      <a16:colId xmlns:a16="http://schemas.microsoft.com/office/drawing/2014/main" val="2342901702"/>
                    </a:ext>
                  </a:extLst>
                </a:gridCol>
                <a:gridCol w="918274">
                  <a:extLst>
                    <a:ext uri="{9D8B030D-6E8A-4147-A177-3AD203B41FA5}">
                      <a16:colId xmlns:a16="http://schemas.microsoft.com/office/drawing/2014/main" val="1892423329"/>
                    </a:ext>
                  </a:extLst>
                </a:gridCol>
                <a:gridCol w="475964">
                  <a:extLst>
                    <a:ext uri="{9D8B030D-6E8A-4147-A177-3AD203B41FA5}">
                      <a16:colId xmlns:a16="http://schemas.microsoft.com/office/drawing/2014/main" val="903495496"/>
                    </a:ext>
                  </a:extLst>
                </a:gridCol>
                <a:gridCol w="2403858">
                  <a:extLst>
                    <a:ext uri="{9D8B030D-6E8A-4147-A177-3AD203B41FA5}">
                      <a16:colId xmlns:a16="http://schemas.microsoft.com/office/drawing/2014/main" val="2983842949"/>
                    </a:ext>
                  </a:extLst>
                </a:gridCol>
                <a:gridCol w="706734">
                  <a:extLst>
                    <a:ext uri="{9D8B030D-6E8A-4147-A177-3AD203B41FA5}">
                      <a16:colId xmlns:a16="http://schemas.microsoft.com/office/drawing/2014/main" val="2837030693"/>
                    </a:ext>
                  </a:extLst>
                </a:gridCol>
              </a:tblGrid>
              <a:tr h="41430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001166"/>
                  </a:ext>
                </a:extLst>
              </a:tr>
              <a:tr h="45052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% de Ejecución Cupos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633567694"/>
                  </a:ext>
                </a:extLst>
              </a:tr>
              <a:tr h="4143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COMPLEJO TECNOLOGICO AGROINDUSTRIAL, PECUARIO Y TURISTICO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289,04%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92727710"/>
                  </a:ext>
                </a:extLst>
              </a:tr>
              <a:tr h="4143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9103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PARA EL DESARROLLO AGROECOLÓGICO Y AGROINDUSTRIAL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274,75%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17318235"/>
                  </a:ext>
                </a:extLst>
              </a:tr>
              <a:tr h="4143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CUNDINAMARCA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INDUSTRIAL Y DE DESARROLLO EMPRESARIAL DE SOACHA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238,08%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53276400"/>
                  </a:ext>
                </a:extLst>
              </a:tr>
            </a:tbl>
          </a:graphicData>
        </a:graphic>
      </p:graphicFrame>
      <p:grpSp>
        <p:nvGrpSpPr>
          <p:cNvPr id="17" name="Grupo 16">
            <a:extLst>
              <a:ext uri="{FF2B5EF4-FFF2-40B4-BE49-F238E27FC236}">
                <a16:creationId xmlns:a16="http://schemas.microsoft.com/office/drawing/2014/main" id="{8E5388B8-015E-284F-8B47-259A95E1DCD2}"/>
              </a:ext>
            </a:extLst>
          </p:cNvPr>
          <p:cNvGrpSpPr/>
          <p:nvPr/>
        </p:nvGrpSpPr>
        <p:grpSpPr>
          <a:xfrm>
            <a:off x="11005619" y="2328322"/>
            <a:ext cx="689500" cy="1222077"/>
            <a:chOff x="10531785" y="2309408"/>
            <a:chExt cx="778723" cy="1274994"/>
          </a:xfrm>
          <a:solidFill>
            <a:srgbClr val="FF6C00">
              <a:alpha val="20000"/>
            </a:srgbClr>
          </a:solidFill>
        </p:grpSpPr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7AD50B3E-0CF7-A096-7424-C8EFE8668FB8}"/>
                </a:ext>
              </a:extLst>
            </p:cNvPr>
            <p:cNvSpPr/>
            <p:nvPr/>
          </p:nvSpPr>
          <p:spPr>
            <a:xfrm>
              <a:off x="10531785" y="2309408"/>
              <a:ext cx="778723" cy="41448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B3E47495-B2AB-44A5-07B3-E0ED8B46C23B}"/>
                </a:ext>
              </a:extLst>
            </p:cNvPr>
            <p:cNvSpPr/>
            <p:nvPr/>
          </p:nvSpPr>
          <p:spPr>
            <a:xfrm>
              <a:off x="10539402" y="2732293"/>
              <a:ext cx="771106" cy="42388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DD5F2792-705C-57FB-B6CF-019BF2A21A31}"/>
                </a:ext>
              </a:extLst>
            </p:cNvPr>
            <p:cNvSpPr/>
            <p:nvPr/>
          </p:nvSpPr>
          <p:spPr>
            <a:xfrm>
              <a:off x="10539403" y="3176739"/>
              <a:ext cx="771105" cy="40766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5" name="Tabla 44">
            <a:extLst>
              <a:ext uri="{FF2B5EF4-FFF2-40B4-BE49-F238E27FC236}">
                <a16:creationId xmlns:a16="http://schemas.microsoft.com/office/drawing/2014/main" id="{2F14162D-96EE-0C4F-582A-F9AE5AAB81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780452"/>
              </p:ext>
            </p:extLst>
          </p:nvPr>
        </p:nvGraphicFramePr>
        <p:xfrm>
          <a:off x="6354561" y="4176472"/>
          <a:ext cx="5354194" cy="21573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514">
                  <a:extLst>
                    <a:ext uri="{9D8B030D-6E8A-4147-A177-3AD203B41FA5}">
                      <a16:colId xmlns:a16="http://schemas.microsoft.com/office/drawing/2014/main" val="518201692"/>
                    </a:ext>
                  </a:extLst>
                </a:gridCol>
                <a:gridCol w="528849">
                  <a:extLst>
                    <a:ext uri="{9D8B030D-6E8A-4147-A177-3AD203B41FA5}">
                      <a16:colId xmlns:a16="http://schemas.microsoft.com/office/drawing/2014/main" val="2492469345"/>
                    </a:ext>
                  </a:extLst>
                </a:gridCol>
                <a:gridCol w="918274">
                  <a:extLst>
                    <a:ext uri="{9D8B030D-6E8A-4147-A177-3AD203B41FA5}">
                      <a16:colId xmlns:a16="http://schemas.microsoft.com/office/drawing/2014/main" val="3245724322"/>
                    </a:ext>
                  </a:extLst>
                </a:gridCol>
                <a:gridCol w="475964">
                  <a:extLst>
                    <a:ext uri="{9D8B030D-6E8A-4147-A177-3AD203B41FA5}">
                      <a16:colId xmlns:a16="http://schemas.microsoft.com/office/drawing/2014/main" val="2568652900"/>
                    </a:ext>
                  </a:extLst>
                </a:gridCol>
                <a:gridCol w="2403859">
                  <a:extLst>
                    <a:ext uri="{9D8B030D-6E8A-4147-A177-3AD203B41FA5}">
                      <a16:colId xmlns:a16="http://schemas.microsoft.com/office/drawing/2014/main" val="1883190155"/>
                    </a:ext>
                  </a:extLst>
                </a:gridCol>
                <a:gridCol w="706734">
                  <a:extLst>
                    <a:ext uri="{9D8B030D-6E8A-4147-A177-3AD203B41FA5}">
                      <a16:colId xmlns:a16="http://schemas.microsoft.com/office/drawing/2014/main" val="738509445"/>
                    </a:ext>
                  </a:extLst>
                </a:gridCol>
              </a:tblGrid>
              <a:tr h="424094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794602"/>
                  </a:ext>
                </a:extLst>
              </a:tr>
              <a:tr h="44732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Centro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% de Ejecución Cupos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73671938"/>
                  </a:ext>
                </a:extLst>
              </a:tr>
              <a:tr h="4240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INDUSTRIAL Y DE AVIACION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84,04%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72528495"/>
                  </a:ext>
                </a:extLst>
              </a:tr>
              <a:tr h="4240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SUCRE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LA INNOVACION, LA TECNOLOGIA Y LOS SERVICIOS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86,13%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40486169"/>
                  </a:ext>
                </a:extLst>
              </a:tr>
              <a:tr h="4240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CESAR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INNOVACIÓN Y DE GESTIÓN EMPRESARIAL Y CULTURAL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95,61%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50462078"/>
                  </a:ext>
                </a:extLst>
              </a:tr>
            </a:tbl>
          </a:graphicData>
        </a:graphic>
      </p:graphicFrame>
      <p:grpSp>
        <p:nvGrpSpPr>
          <p:cNvPr id="46" name="Grupo 45">
            <a:extLst>
              <a:ext uri="{FF2B5EF4-FFF2-40B4-BE49-F238E27FC236}">
                <a16:creationId xmlns:a16="http://schemas.microsoft.com/office/drawing/2014/main" id="{8C7A2E02-A3DC-BD7C-1206-5D17617439A9}"/>
              </a:ext>
            </a:extLst>
          </p:cNvPr>
          <p:cNvGrpSpPr/>
          <p:nvPr/>
        </p:nvGrpSpPr>
        <p:grpSpPr>
          <a:xfrm>
            <a:off x="11003266" y="5070015"/>
            <a:ext cx="570036" cy="1250488"/>
            <a:chOff x="4920293" y="4996206"/>
            <a:chExt cx="783579" cy="693446"/>
          </a:xfrm>
          <a:solidFill>
            <a:srgbClr val="38AA00">
              <a:alpha val="20000"/>
            </a:srgbClr>
          </a:solidFill>
        </p:grpSpPr>
        <p:sp>
          <p:nvSpPr>
            <p:cNvPr id="47" name="Forma libre: forma 46">
              <a:extLst>
                <a:ext uri="{FF2B5EF4-FFF2-40B4-BE49-F238E27FC236}">
                  <a16:creationId xmlns:a16="http://schemas.microsoft.com/office/drawing/2014/main" id="{949E3942-C757-3712-C69D-88BF3AAE56D1}"/>
                </a:ext>
              </a:extLst>
            </p:cNvPr>
            <p:cNvSpPr/>
            <p:nvPr/>
          </p:nvSpPr>
          <p:spPr>
            <a:xfrm>
              <a:off x="4924954" y="4996206"/>
              <a:ext cx="778918" cy="22161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8" name="Forma libre: forma 47">
              <a:extLst>
                <a:ext uri="{FF2B5EF4-FFF2-40B4-BE49-F238E27FC236}">
                  <a16:creationId xmlns:a16="http://schemas.microsoft.com/office/drawing/2014/main" id="{D712A1DC-CBCB-5B88-3D96-284CE6BF9B74}"/>
                </a:ext>
              </a:extLst>
            </p:cNvPr>
            <p:cNvSpPr/>
            <p:nvPr/>
          </p:nvSpPr>
          <p:spPr>
            <a:xfrm>
              <a:off x="4923911" y="5228444"/>
              <a:ext cx="778918" cy="21922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9" name="Forma libre: forma 48">
              <a:extLst>
                <a:ext uri="{FF2B5EF4-FFF2-40B4-BE49-F238E27FC236}">
                  <a16:creationId xmlns:a16="http://schemas.microsoft.com/office/drawing/2014/main" id="{D2DA2921-6A8E-DBE4-45AE-04A3BED36756}"/>
                </a:ext>
              </a:extLst>
            </p:cNvPr>
            <p:cNvSpPr/>
            <p:nvPr/>
          </p:nvSpPr>
          <p:spPr>
            <a:xfrm>
              <a:off x="4920293" y="5468037"/>
              <a:ext cx="778918" cy="22161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3848539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</a:t>
            </a:r>
            <a:r>
              <a:rPr lang="es-MX" sz="3200" dirty="0">
                <a:solidFill>
                  <a:srgbClr val="00324D"/>
                </a:solidFill>
              </a:rPr>
              <a:t>Economía Popular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/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51836" y="1318362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51837" y="4870135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46D266B-AC9C-4519-7AB3-52A6B3970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832668"/>
              </p:ext>
            </p:extLst>
          </p:nvPr>
        </p:nvGraphicFramePr>
        <p:xfrm>
          <a:off x="445354" y="1370977"/>
          <a:ext cx="5241638" cy="2233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9225">
                  <a:extLst>
                    <a:ext uri="{9D8B030D-6E8A-4147-A177-3AD203B41FA5}">
                      <a16:colId xmlns:a16="http://schemas.microsoft.com/office/drawing/2014/main" val="413579836"/>
                    </a:ext>
                  </a:extLst>
                </a:gridCol>
                <a:gridCol w="1054719">
                  <a:extLst>
                    <a:ext uri="{9D8B030D-6E8A-4147-A177-3AD203B41FA5}">
                      <a16:colId xmlns:a16="http://schemas.microsoft.com/office/drawing/2014/main" val="603790533"/>
                    </a:ext>
                  </a:extLst>
                </a:gridCol>
                <a:gridCol w="2138205">
                  <a:extLst>
                    <a:ext uri="{9D8B030D-6E8A-4147-A177-3AD203B41FA5}">
                      <a16:colId xmlns:a16="http://schemas.microsoft.com/office/drawing/2014/main" val="2171122467"/>
                    </a:ext>
                  </a:extLst>
                </a:gridCol>
                <a:gridCol w="1409489">
                  <a:extLst>
                    <a:ext uri="{9D8B030D-6E8A-4147-A177-3AD203B41FA5}">
                      <a16:colId xmlns:a16="http://schemas.microsoft.com/office/drawing/2014/main" val="2847490171"/>
                    </a:ext>
                  </a:extLst>
                </a:gridCol>
              </a:tblGrid>
              <a:tr h="44668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136661"/>
                  </a:ext>
                </a:extLst>
              </a:tr>
              <a:tr h="44668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% de Ejecución Cupos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00348635"/>
                  </a:ext>
                </a:extLst>
              </a:tr>
              <a:tr h="44668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CASANARE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1096,67%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65808922"/>
                  </a:ext>
                </a:extLst>
              </a:tr>
              <a:tr h="44668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GUAVIARE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830,00%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708108356"/>
                  </a:ext>
                </a:extLst>
              </a:tr>
              <a:tr h="44668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86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PUTUMAYO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314,07%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39355908"/>
                  </a:ext>
                </a:extLst>
              </a:tr>
            </a:tbl>
          </a:graphicData>
        </a:graphic>
      </p:graphicFrame>
      <p:grpSp>
        <p:nvGrpSpPr>
          <p:cNvPr id="4" name="Grupo 3">
            <a:extLst>
              <a:ext uri="{FF2B5EF4-FFF2-40B4-BE49-F238E27FC236}">
                <a16:creationId xmlns:a16="http://schemas.microsoft.com/office/drawing/2014/main" id="{0E7AB5F4-A97D-D52D-2D26-82674277FBF4}"/>
              </a:ext>
            </a:extLst>
          </p:cNvPr>
          <p:cNvGrpSpPr/>
          <p:nvPr/>
        </p:nvGrpSpPr>
        <p:grpSpPr>
          <a:xfrm>
            <a:off x="4294855" y="2279769"/>
            <a:ext cx="1392137" cy="1324613"/>
            <a:chOff x="4919397" y="2307663"/>
            <a:chExt cx="601473" cy="1029076"/>
          </a:xfrm>
          <a:solidFill>
            <a:srgbClr val="FF6C00">
              <a:alpha val="20000"/>
            </a:srgbClr>
          </a:solidFill>
        </p:grpSpPr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7D81FB84-F037-E31F-C48B-C5FCD77E7013}"/>
                </a:ext>
              </a:extLst>
            </p:cNvPr>
            <p:cNvSpPr/>
            <p:nvPr/>
          </p:nvSpPr>
          <p:spPr>
            <a:xfrm>
              <a:off x="4919398" y="2307663"/>
              <a:ext cx="601471" cy="32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B0AB451B-0BC1-4056-21FE-5AD5B9C6EBCE}"/>
                </a:ext>
              </a:extLst>
            </p:cNvPr>
            <p:cNvSpPr/>
            <p:nvPr/>
          </p:nvSpPr>
          <p:spPr>
            <a:xfrm>
              <a:off x="4919398" y="2652065"/>
              <a:ext cx="601472" cy="32277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D2EDDF06-FE88-992A-AF02-13FCF24EF96D}"/>
                </a:ext>
              </a:extLst>
            </p:cNvPr>
            <p:cNvSpPr/>
            <p:nvPr/>
          </p:nvSpPr>
          <p:spPr>
            <a:xfrm>
              <a:off x="4919397" y="2991991"/>
              <a:ext cx="601470" cy="34474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8BA97F5C-7C56-2A25-AD37-E2B80735DD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768492"/>
              </p:ext>
            </p:extLst>
          </p:nvPr>
        </p:nvGraphicFramePr>
        <p:xfrm>
          <a:off x="445353" y="4198988"/>
          <a:ext cx="5241631" cy="21251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9224">
                  <a:extLst>
                    <a:ext uri="{9D8B030D-6E8A-4147-A177-3AD203B41FA5}">
                      <a16:colId xmlns:a16="http://schemas.microsoft.com/office/drawing/2014/main" val="3750351187"/>
                    </a:ext>
                  </a:extLst>
                </a:gridCol>
                <a:gridCol w="1054718">
                  <a:extLst>
                    <a:ext uri="{9D8B030D-6E8A-4147-A177-3AD203B41FA5}">
                      <a16:colId xmlns:a16="http://schemas.microsoft.com/office/drawing/2014/main" val="2275464165"/>
                    </a:ext>
                  </a:extLst>
                </a:gridCol>
                <a:gridCol w="2138202">
                  <a:extLst>
                    <a:ext uri="{9D8B030D-6E8A-4147-A177-3AD203B41FA5}">
                      <a16:colId xmlns:a16="http://schemas.microsoft.com/office/drawing/2014/main" val="2006210748"/>
                    </a:ext>
                  </a:extLst>
                </a:gridCol>
                <a:gridCol w="1409487">
                  <a:extLst>
                    <a:ext uri="{9D8B030D-6E8A-4147-A177-3AD203B41FA5}">
                      <a16:colId xmlns:a16="http://schemas.microsoft.com/office/drawing/2014/main" val="659500659"/>
                    </a:ext>
                  </a:extLst>
                </a:gridCol>
              </a:tblGrid>
              <a:tr h="30359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1674507"/>
                  </a:ext>
                </a:extLst>
              </a:tr>
              <a:tr h="30359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31409695"/>
                  </a:ext>
                </a:extLst>
              </a:tr>
              <a:tr h="3035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VICHADA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0,00%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51714599"/>
                  </a:ext>
                </a:extLst>
              </a:tr>
              <a:tr h="3035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VAUPÉS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0,00%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53079659"/>
                  </a:ext>
                </a:extLst>
              </a:tr>
              <a:tr h="3035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SUCRE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7,44%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06758471"/>
                  </a:ext>
                </a:extLst>
              </a:tr>
              <a:tr h="3035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CAQUETÁ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51,85%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11258574"/>
                  </a:ext>
                </a:extLst>
              </a:tr>
              <a:tr h="3035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GUAINÍA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59,17%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493910245"/>
                  </a:ext>
                </a:extLst>
              </a:tr>
            </a:tbl>
          </a:graphicData>
        </a:graphic>
      </p:graphicFrame>
      <p:grpSp>
        <p:nvGrpSpPr>
          <p:cNvPr id="10" name="Grupo 9">
            <a:extLst>
              <a:ext uri="{FF2B5EF4-FFF2-40B4-BE49-F238E27FC236}">
                <a16:creationId xmlns:a16="http://schemas.microsoft.com/office/drawing/2014/main" id="{8CDC3D1E-D449-EBC3-DFE1-3BB9D65ED8BC}"/>
              </a:ext>
            </a:extLst>
          </p:cNvPr>
          <p:cNvGrpSpPr/>
          <p:nvPr/>
        </p:nvGrpSpPr>
        <p:grpSpPr>
          <a:xfrm>
            <a:off x="4285008" y="4813959"/>
            <a:ext cx="755565" cy="1495723"/>
            <a:chOff x="10254771" y="4798359"/>
            <a:chExt cx="902412" cy="1455342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1DA479C3-2098-ABFD-9DE5-3A37CE6D8566}"/>
                </a:ext>
              </a:extLst>
            </p:cNvPr>
            <p:cNvGrpSpPr/>
            <p:nvPr/>
          </p:nvGrpSpPr>
          <p:grpSpPr>
            <a:xfrm>
              <a:off x="10254771" y="4798359"/>
              <a:ext cx="165022" cy="869611"/>
              <a:chOff x="4923916" y="4984748"/>
              <a:chExt cx="168776" cy="1013904"/>
            </a:xfrm>
            <a:solidFill>
              <a:srgbClr val="FF0000">
                <a:alpha val="30196"/>
              </a:srgbClr>
            </a:solidFill>
          </p:grpSpPr>
          <p:sp>
            <p:nvSpPr>
              <p:cNvPr id="17" name="Forma libre: forma 16">
                <a:extLst>
                  <a:ext uri="{FF2B5EF4-FFF2-40B4-BE49-F238E27FC236}">
                    <a16:creationId xmlns:a16="http://schemas.microsoft.com/office/drawing/2014/main" id="{5C3BE857-E5E1-677B-DD8F-84CBEBAAEB29}"/>
                  </a:ext>
                </a:extLst>
              </p:cNvPr>
              <p:cNvSpPr/>
              <p:nvPr/>
            </p:nvSpPr>
            <p:spPr>
              <a:xfrm>
                <a:off x="4924406" y="4984748"/>
                <a:ext cx="45719" cy="314958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18" name="Forma libre: forma 17">
                <a:extLst>
                  <a:ext uri="{FF2B5EF4-FFF2-40B4-BE49-F238E27FC236}">
                    <a16:creationId xmlns:a16="http://schemas.microsoft.com/office/drawing/2014/main" id="{D36B9B0F-EEC2-7377-984E-74EEC9E1396F}"/>
                  </a:ext>
                </a:extLst>
              </p:cNvPr>
              <p:cNvSpPr/>
              <p:nvPr/>
            </p:nvSpPr>
            <p:spPr>
              <a:xfrm>
                <a:off x="4923916" y="5335153"/>
                <a:ext cx="45720" cy="314958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19" name="Forma libre: forma 18">
                <a:extLst>
                  <a:ext uri="{FF2B5EF4-FFF2-40B4-BE49-F238E27FC236}">
                    <a16:creationId xmlns:a16="http://schemas.microsoft.com/office/drawing/2014/main" id="{174F6BDF-0B13-3C5D-E9CC-20B578AD173A}"/>
                  </a:ext>
                </a:extLst>
              </p:cNvPr>
              <p:cNvSpPr/>
              <p:nvPr/>
            </p:nvSpPr>
            <p:spPr>
              <a:xfrm>
                <a:off x="4923916" y="5683693"/>
                <a:ext cx="168776" cy="31495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0138C00A-F6E0-06CC-092D-3A0F9CFC5AE2}"/>
                </a:ext>
              </a:extLst>
            </p:cNvPr>
            <p:cNvSpPr/>
            <p:nvPr/>
          </p:nvSpPr>
          <p:spPr>
            <a:xfrm>
              <a:off x="10254775" y="5691955"/>
              <a:ext cx="826348" cy="27013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6FE488C0-261E-68AE-7039-BE18D645B2E7}"/>
                </a:ext>
              </a:extLst>
            </p:cNvPr>
            <p:cNvSpPr/>
            <p:nvPr/>
          </p:nvSpPr>
          <p:spPr>
            <a:xfrm>
              <a:off x="10254775" y="5983566"/>
              <a:ext cx="902408" cy="27013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1" name="Tabla 20">
            <a:extLst>
              <a:ext uri="{FF2B5EF4-FFF2-40B4-BE49-F238E27FC236}">
                <a16:creationId xmlns:a16="http://schemas.microsoft.com/office/drawing/2014/main" id="{6DB81838-FF27-B0CB-6630-10D3DF126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619878"/>
              </p:ext>
            </p:extLst>
          </p:nvPr>
        </p:nvGraphicFramePr>
        <p:xfrm>
          <a:off x="6329125" y="4198989"/>
          <a:ext cx="5409125" cy="21301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802">
                  <a:extLst>
                    <a:ext uri="{9D8B030D-6E8A-4147-A177-3AD203B41FA5}">
                      <a16:colId xmlns:a16="http://schemas.microsoft.com/office/drawing/2014/main" val="2389352824"/>
                    </a:ext>
                  </a:extLst>
                </a:gridCol>
                <a:gridCol w="534275">
                  <a:extLst>
                    <a:ext uri="{9D8B030D-6E8A-4147-A177-3AD203B41FA5}">
                      <a16:colId xmlns:a16="http://schemas.microsoft.com/office/drawing/2014/main" val="3378959211"/>
                    </a:ext>
                  </a:extLst>
                </a:gridCol>
                <a:gridCol w="927695">
                  <a:extLst>
                    <a:ext uri="{9D8B030D-6E8A-4147-A177-3AD203B41FA5}">
                      <a16:colId xmlns:a16="http://schemas.microsoft.com/office/drawing/2014/main" val="2762499499"/>
                    </a:ext>
                  </a:extLst>
                </a:gridCol>
                <a:gridCol w="480848">
                  <a:extLst>
                    <a:ext uri="{9D8B030D-6E8A-4147-A177-3AD203B41FA5}">
                      <a16:colId xmlns:a16="http://schemas.microsoft.com/office/drawing/2014/main" val="541992522"/>
                    </a:ext>
                  </a:extLst>
                </a:gridCol>
                <a:gridCol w="2428521">
                  <a:extLst>
                    <a:ext uri="{9D8B030D-6E8A-4147-A177-3AD203B41FA5}">
                      <a16:colId xmlns:a16="http://schemas.microsoft.com/office/drawing/2014/main" val="1191939301"/>
                    </a:ext>
                  </a:extLst>
                </a:gridCol>
                <a:gridCol w="713984">
                  <a:extLst>
                    <a:ext uri="{9D8B030D-6E8A-4147-A177-3AD203B41FA5}">
                      <a16:colId xmlns:a16="http://schemas.microsoft.com/office/drawing/2014/main" val="4215715465"/>
                    </a:ext>
                  </a:extLst>
                </a:gridCol>
              </a:tblGrid>
              <a:tr h="210351"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DE FORMACIÓN</a:t>
                      </a:r>
                      <a:endParaRPr lang="es-CO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4176939"/>
                  </a:ext>
                </a:extLst>
              </a:tr>
              <a:tr h="406613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BAJO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Centro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% de Ejecución Cupos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13951070"/>
                  </a:ext>
                </a:extLst>
              </a:tr>
              <a:tr h="27645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REGIONAL BOYACÁ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9551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LA INNOVACIÓN AGROINDUSTRIAL Y DE SERVICIOS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42107135"/>
                  </a:ext>
                </a:extLst>
              </a:tr>
              <a:tr h="4066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99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VICHADA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9531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PRODUCCIÓN Y TRANSFORMACION AGROINDUSTRIAL DE LA ORINOQUÍA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015363184"/>
                  </a:ext>
                </a:extLst>
              </a:tr>
              <a:tr h="27645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97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VAUPÉS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9548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AGROPECUARIO Y DE SERVICIOS AMBIENTALES JIRI - JIRIMO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0,00%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07938484"/>
                  </a:ext>
                </a:extLst>
              </a:tr>
              <a:tr h="2721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BOYACÁ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9111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MINERO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57,22%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883363162"/>
                  </a:ext>
                </a:extLst>
              </a:tr>
              <a:tr h="27645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94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GUAINÍA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9547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AMBIENTAL Y ECOTURISTICO DEL NORORIENTE AMAZONICO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59,17%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66449222"/>
                  </a:ext>
                </a:extLst>
              </a:tr>
            </a:tbl>
          </a:graphicData>
        </a:graphic>
      </p:graphicFrame>
      <p:grpSp>
        <p:nvGrpSpPr>
          <p:cNvPr id="24" name="Grupo 23">
            <a:extLst>
              <a:ext uri="{FF2B5EF4-FFF2-40B4-BE49-F238E27FC236}">
                <a16:creationId xmlns:a16="http://schemas.microsoft.com/office/drawing/2014/main" id="{AC0F1C7C-0F52-3302-6006-A715B7C6D6DD}"/>
              </a:ext>
            </a:extLst>
          </p:cNvPr>
          <p:cNvGrpSpPr/>
          <p:nvPr/>
        </p:nvGrpSpPr>
        <p:grpSpPr>
          <a:xfrm>
            <a:off x="11037825" y="4825941"/>
            <a:ext cx="376717" cy="1501400"/>
            <a:chOff x="10254763" y="4798368"/>
            <a:chExt cx="474200" cy="1481621"/>
          </a:xfrm>
        </p:grpSpPr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093C8A5A-7B67-3169-9CE5-5F3D2D5D1394}"/>
                </a:ext>
              </a:extLst>
            </p:cNvPr>
            <p:cNvGrpSpPr/>
            <p:nvPr/>
          </p:nvGrpSpPr>
          <p:grpSpPr>
            <a:xfrm>
              <a:off x="10254763" y="4798368"/>
              <a:ext cx="44703" cy="931664"/>
              <a:chOff x="4923916" y="4984749"/>
              <a:chExt cx="45720" cy="1086252"/>
            </a:xfrm>
            <a:solidFill>
              <a:srgbClr val="FF0000">
                <a:alpha val="30196"/>
              </a:srgbClr>
            </a:solidFill>
          </p:grpSpPr>
          <p:sp>
            <p:nvSpPr>
              <p:cNvPr id="46" name="Forma libre: forma 45">
                <a:extLst>
                  <a:ext uri="{FF2B5EF4-FFF2-40B4-BE49-F238E27FC236}">
                    <a16:creationId xmlns:a16="http://schemas.microsoft.com/office/drawing/2014/main" id="{F5368722-4A6F-E977-0075-0AA9E8EFE3A0}"/>
                  </a:ext>
                </a:extLst>
              </p:cNvPr>
              <p:cNvSpPr/>
              <p:nvPr/>
            </p:nvSpPr>
            <p:spPr>
              <a:xfrm>
                <a:off x="4924406" y="4984749"/>
                <a:ext cx="45230" cy="305646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47" name="Forma libre: forma 46">
                <a:extLst>
                  <a:ext uri="{FF2B5EF4-FFF2-40B4-BE49-F238E27FC236}">
                    <a16:creationId xmlns:a16="http://schemas.microsoft.com/office/drawing/2014/main" id="{EB8C6A67-1F83-8695-900F-702C830ACD91}"/>
                  </a:ext>
                </a:extLst>
              </p:cNvPr>
              <p:cNvSpPr/>
              <p:nvPr/>
            </p:nvSpPr>
            <p:spPr>
              <a:xfrm>
                <a:off x="4923916" y="5308171"/>
                <a:ext cx="45230" cy="435226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48" name="Forma libre: forma 47">
                <a:extLst>
                  <a:ext uri="{FF2B5EF4-FFF2-40B4-BE49-F238E27FC236}">
                    <a16:creationId xmlns:a16="http://schemas.microsoft.com/office/drawing/2014/main" id="{E2247A07-72E1-1B7E-1DC7-B6CA842AE092}"/>
                  </a:ext>
                </a:extLst>
              </p:cNvPr>
              <p:cNvSpPr/>
              <p:nvPr/>
            </p:nvSpPr>
            <p:spPr>
              <a:xfrm>
                <a:off x="4923916" y="5761174"/>
                <a:ext cx="45230" cy="309827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F2057D0E-9526-E215-DAEB-EE914CC1F9A2}"/>
                </a:ext>
              </a:extLst>
            </p:cNvPr>
            <p:cNvSpPr/>
            <p:nvPr/>
          </p:nvSpPr>
          <p:spPr>
            <a:xfrm>
              <a:off x="10254776" y="5745825"/>
              <a:ext cx="474187" cy="25634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1FE6A47C-9550-EFDE-734F-220937404464}"/>
                </a:ext>
              </a:extLst>
            </p:cNvPr>
            <p:cNvSpPr/>
            <p:nvPr/>
          </p:nvSpPr>
          <p:spPr>
            <a:xfrm>
              <a:off x="10254773" y="6019300"/>
              <a:ext cx="474177" cy="26068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57" name="Tabla 56">
            <a:extLst>
              <a:ext uri="{FF2B5EF4-FFF2-40B4-BE49-F238E27FC236}">
                <a16:creationId xmlns:a16="http://schemas.microsoft.com/office/drawing/2014/main" id="{7E887DDD-428F-15CC-CFAE-69051214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727262"/>
              </p:ext>
            </p:extLst>
          </p:nvPr>
        </p:nvGraphicFramePr>
        <p:xfrm>
          <a:off x="6329124" y="1381660"/>
          <a:ext cx="5409125" cy="22227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802">
                  <a:extLst>
                    <a:ext uri="{9D8B030D-6E8A-4147-A177-3AD203B41FA5}">
                      <a16:colId xmlns:a16="http://schemas.microsoft.com/office/drawing/2014/main" val="2384901287"/>
                    </a:ext>
                  </a:extLst>
                </a:gridCol>
                <a:gridCol w="534275">
                  <a:extLst>
                    <a:ext uri="{9D8B030D-6E8A-4147-A177-3AD203B41FA5}">
                      <a16:colId xmlns:a16="http://schemas.microsoft.com/office/drawing/2014/main" val="3742021284"/>
                    </a:ext>
                  </a:extLst>
                </a:gridCol>
                <a:gridCol w="927695">
                  <a:extLst>
                    <a:ext uri="{9D8B030D-6E8A-4147-A177-3AD203B41FA5}">
                      <a16:colId xmlns:a16="http://schemas.microsoft.com/office/drawing/2014/main" val="3182579040"/>
                    </a:ext>
                  </a:extLst>
                </a:gridCol>
                <a:gridCol w="480848">
                  <a:extLst>
                    <a:ext uri="{9D8B030D-6E8A-4147-A177-3AD203B41FA5}">
                      <a16:colId xmlns:a16="http://schemas.microsoft.com/office/drawing/2014/main" val="2208107882"/>
                    </a:ext>
                  </a:extLst>
                </a:gridCol>
                <a:gridCol w="2428520">
                  <a:extLst>
                    <a:ext uri="{9D8B030D-6E8A-4147-A177-3AD203B41FA5}">
                      <a16:colId xmlns:a16="http://schemas.microsoft.com/office/drawing/2014/main" val="4010223884"/>
                    </a:ext>
                  </a:extLst>
                </a:gridCol>
                <a:gridCol w="713985">
                  <a:extLst>
                    <a:ext uri="{9D8B030D-6E8A-4147-A177-3AD203B41FA5}">
                      <a16:colId xmlns:a16="http://schemas.microsoft.com/office/drawing/2014/main" val="756568694"/>
                    </a:ext>
                  </a:extLst>
                </a:gridCol>
              </a:tblGrid>
              <a:tr h="422861"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DE FORMACIÓN</a:t>
                      </a:r>
                      <a:endParaRPr lang="es-CO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898868"/>
                  </a:ext>
                </a:extLst>
              </a:tr>
              <a:tr h="53127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ALTO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Código Centro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de Formación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% de Ejecución Cupos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86423597"/>
                  </a:ext>
                </a:extLst>
              </a:tr>
              <a:tr h="4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41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HUILA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9525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AGROEMPRESARIAL Y DESARROLLO PECUARIO DEL HUILA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1584,44%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24817998"/>
                  </a:ext>
                </a:extLst>
              </a:tr>
              <a:tr h="4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41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HUILA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9116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DE FORMACION AGROINDUSTRIAL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1525,56%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321432576"/>
                  </a:ext>
                </a:extLst>
              </a:tr>
              <a:tr h="4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17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CALDAS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9112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CENTRO PARA LA FORMACION CAFETERA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1054,81%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33392006"/>
                  </a:ext>
                </a:extLst>
              </a:tr>
            </a:tbl>
          </a:graphicData>
        </a:graphic>
      </p:graphicFrame>
      <p:grpSp>
        <p:nvGrpSpPr>
          <p:cNvPr id="63" name="Grupo 62">
            <a:extLst>
              <a:ext uri="{FF2B5EF4-FFF2-40B4-BE49-F238E27FC236}">
                <a16:creationId xmlns:a16="http://schemas.microsoft.com/office/drawing/2014/main" id="{2C4B7D02-E48D-2467-C675-4600B4962555}"/>
              </a:ext>
            </a:extLst>
          </p:cNvPr>
          <p:cNvGrpSpPr/>
          <p:nvPr/>
        </p:nvGrpSpPr>
        <p:grpSpPr>
          <a:xfrm>
            <a:off x="11035442" y="2336895"/>
            <a:ext cx="711204" cy="1259030"/>
            <a:chOff x="4919398" y="2326273"/>
            <a:chExt cx="590146" cy="1169854"/>
          </a:xfrm>
          <a:solidFill>
            <a:srgbClr val="FF6C00">
              <a:alpha val="20000"/>
            </a:srgbClr>
          </a:solidFill>
        </p:grpSpPr>
        <p:sp>
          <p:nvSpPr>
            <p:cNvPr id="65" name="Forma libre: forma 64">
              <a:extLst>
                <a:ext uri="{FF2B5EF4-FFF2-40B4-BE49-F238E27FC236}">
                  <a16:creationId xmlns:a16="http://schemas.microsoft.com/office/drawing/2014/main" id="{BF44E9A5-E17D-5EA3-14C9-2CF399FC5519}"/>
                </a:ext>
              </a:extLst>
            </p:cNvPr>
            <p:cNvSpPr/>
            <p:nvPr/>
          </p:nvSpPr>
          <p:spPr>
            <a:xfrm>
              <a:off x="4919398" y="2326273"/>
              <a:ext cx="584744" cy="3873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66" name="Forma libre: forma 65">
              <a:extLst>
                <a:ext uri="{FF2B5EF4-FFF2-40B4-BE49-F238E27FC236}">
                  <a16:creationId xmlns:a16="http://schemas.microsoft.com/office/drawing/2014/main" id="{4CB6D97C-9AC1-1367-F12D-E5A9776A68D7}"/>
                </a:ext>
              </a:extLst>
            </p:cNvPr>
            <p:cNvSpPr/>
            <p:nvPr/>
          </p:nvSpPr>
          <p:spPr>
            <a:xfrm>
              <a:off x="4919399" y="2730028"/>
              <a:ext cx="584744" cy="37589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67" name="Forma libre: forma 66">
              <a:extLst>
                <a:ext uri="{FF2B5EF4-FFF2-40B4-BE49-F238E27FC236}">
                  <a16:creationId xmlns:a16="http://schemas.microsoft.com/office/drawing/2014/main" id="{310F2B5D-4372-40D1-39C0-692DCD37013F}"/>
                </a:ext>
              </a:extLst>
            </p:cNvPr>
            <p:cNvSpPr/>
            <p:nvPr/>
          </p:nvSpPr>
          <p:spPr>
            <a:xfrm>
              <a:off x="4919398" y="3120234"/>
              <a:ext cx="590146" cy="37589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990908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</a:t>
            </a:r>
            <a:r>
              <a:rPr lang="es-MX" sz="3200" dirty="0">
                <a:solidFill>
                  <a:srgbClr val="00324D"/>
                </a:solidFill>
              </a:rPr>
              <a:t>Economía Popular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5653006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38189" y="1391150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4842842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B81FEF7-E39D-239A-18EA-D0F459BB42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877692"/>
              </p:ext>
            </p:extLst>
          </p:nvPr>
        </p:nvGraphicFramePr>
        <p:xfrm>
          <a:off x="394665" y="1391148"/>
          <a:ext cx="5321778" cy="21639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998">
                  <a:extLst>
                    <a:ext uri="{9D8B030D-6E8A-4147-A177-3AD203B41FA5}">
                      <a16:colId xmlns:a16="http://schemas.microsoft.com/office/drawing/2014/main" val="3922925788"/>
                    </a:ext>
                  </a:extLst>
                </a:gridCol>
                <a:gridCol w="1070845">
                  <a:extLst>
                    <a:ext uri="{9D8B030D-6E8A-4147-A177-3AD203B41FA5}">
                      <a16:colId xmlns:a16="http://schemas.microsoft.com/office/drawing/2014/main" val="3681671995"/>
                    </a:ext>
                  </a:extLst>
                </a:gridCol>
                <a:gridCol w="2170896">
                  <a:extLst>
                    <a:ext uri="{9D8B030D-6E8A-4147-A177-3AD203B41FA5}">
                      <a16:colId xmlns:a16="http://schemas.microsoft.com/office/drawing/2014/main" val="3522128362"/>
                    </a:ext>
                  </a:extLst>
                </a:gridCol>
                <a:gridCol w="1431039">
                  <a:extLst>
                    <a:ext uri="{9D8B030D-6E8A-4147-A177-3AD203B41FA5}">
                      <a16:colId xmlns:a16="http://schemas.microsoft.com/office/drawing/2014/main" val="3247190646"/>
                    </a:ext>
                  </a:extLst>
                </a:gridCol>
              </a:tblGrid>
              <a:tr h="432789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8219145"/>
                  </a:ext>
                </a:extLst>
              </a:tr>
              <a:tr h="43278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63223708"/>
                  </a:ext>
                </a:extLst>
              </a:tr>
              <a:tr h="43278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GUAJIRA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5016,43%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206037318"/>
                  </a:ext>
                </a:extLst>
              </a:tr>
              <a:tr h="43278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NORTE DE SANTANDER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1053,33%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3451961"/>
                  </a:ext>
                </a:extLst>
              </a:tr>
              <a:tr h="43278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CESAR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917,04%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18214604"/>
                  </a:ext>
                </a:extLst>
              </a:tr>
            </a:tbl>
          </a:graphicData>
        </a:graphic>
      </p:graphicFrame>
      <p:grpSp>
        <p:nvGrpSpPr>
          <p:cNvPr id="9" name="Grupo 8">
            <a:extLst>
              <a:ext uri="{FF2B5EF4-FFF2-40B4-BE49-F238E27FC236}">
                <a16:creationId xmlns:a16="http://schemas.microsoft.com/office/drawing/2014/main" id="{04B9FEA1-CA1B-8310-2BBC-BC4A792AEF0A}"/>
              </a:ext>
            </a:extLst>
          </p:cNvPr>
          <p:cNvGrpSpPr/>
          <p:nvPr/>
        </p:nvGrpSpPr>
        <p:grpSpPr>
          <a:xfrm>
            <a:off x="4292320" y="2270313"/>
            <a:ext cx="1424123" cy="1291125"/>
            <a:chOff x="4919397" y="2378646"/>
            <a:chExt cx="601473" cy="958093"/>
          </a:xfrm>
          <a:solidFill>
            <a:srgbClr val="FF6C00">
              <a:alpha val="20000"/>
            </a:srgbClr>
          </a:solidFill>
        </p:grpSpPr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EFCD8863-8114-F032-787E-42BA6BDD8490}"/>
                </a:ext>
              </a:extLst>
            </p:cNvPr>
            <p:cNvSpPr/>
            <p:nvPr/>
          </p:nvSpPr>
          <p:spPr>
            <a:xfrm>
              <a:off x="4919398" y="2378646"/>
              <a:ext cx="601471" cy="29230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3F595374-7B5C-2857-1767-6BB8464191C4}"/>
                </a:ext>
              </a:extLst>
            </p:cNvPr>
            <p:cNvSpPr/>
            <p:nvPr/>
          </p:nvSpPr>
          <p:spPr>
            <a:xfrm>
              <a:off x="4919398" y="2699748"/>
              <a:ext cx="601472" cy="29230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74C8A52A-F7DB-763C-9D89-F38AF4DBF001}"/>
                </a:ext>
              </a:extLst>
            </p:cNvPr>
            <p:cNvSpPr/>
            <p:nvPr/>
          </p:nvSpPr>
          <p:spPr>
            <a:xfrm>
              <a:off x="4919397" y="3020850"/>
              <a:ext cx="601470" cy="31588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49A9DF26-1102-A537-61FF-706BC996A9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489365"/>
              </p:ext>
            </p:extLst>
          </p:nvPr>
        </p:nvGraphicFramePr>
        <p:xfrm>
          <a:off x="394664" y="4215652"/>
          <a:ext cx="5321771" cy="2022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997">
                  <a:extLst>
                    <a:ext uri="{9D8B030D-6E8A-4147-A177-3AD203B41FA5}">
                      <a16:colId xmlns:a16="http://schemas.microsoft.com/office/drawing/2014/main" val="970069038"/>
                    </a:ext>
                  </a:extLst>
                </a:gridCol>
                <a:gridCol w="1070844">
                  <a:extLst>
                    <a:ext uri="{9D8B030D-6E8A-4147-A177-3AD203B41FA5}">
                      <a16:colId xmlns:a16="http://schemas.microsoft.com/office/drawing/2014/main" val="388890454"/>
                    </a:ext>
                  </a:extLst>
                </a:gridCol>
                <a:gridCol w="2170893">
                  <a:extLst>
                    <a:ext uri="{9D8B030D-6E8A-4147-A177-3AD203B41FA5}">
                      <a16:colId xmlns:a16="http://schemas.microsoft.com/office/drawing/2014/main" val="912306969"/>
                    </a:ext>
                  </a:extLst>
                </a:gridCol>
                <a:gridCol w="1431037">
                  <a:extLst>
                    <a:ext uri="{9D8B030D-6E8A-4147-A177-3AD203B41FA5}">
                      <a16:colId xmlns:a16="http://schemas.microsoft.com/office/drawing/2014/main" val="1195367111"/>
                    </a:ext>
                  </a:extLst>
                </a:gridCol>
              </a:tblGrid>
              <a:tr h="404544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833892"/>
                  </a:ext>
                </a:extLst>
              </a:tr>
              <a:tr h="40454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726240588"/>
                  </a:ext>
                </a:extLst>
              </a:tr>
              <a:tr h="40454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META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94,62%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256529129"/>
                  </a:ext>
                </a:extLst>
              </a:tr>
              <a:tr h="40454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BOYACÁ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94,78%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06677995"/>
                  </a:ext>
                </a:extLst>
              </a:tr>
              <a:tr h="40454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TOLIMA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133,37%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08605300"/>
                  </a:ext>
                </a:extLst>
              </a:tr>
            </a:tbl>
          </a:graphicData>
        </a:graphic>
      </p:graphicFrame>
      <p:grpSp>
        <p:nvGrpSpPr>
          <p:cNvPr id="20" name="Grupo 19">
            <a:extLst>
              <a:ext uri="{FF2B5EF4-FFF2-40B4-BE49-F238E27FC236}">
                <a16:creationId xmlns:a16="http://schemas.microsoft.com/office/drawing/2014/main" id="{8926D237-690D-C044-B9B2-A159D92CF62F}"/>
              </a:ext>
            </a:extLst>
          </p:cNvPr>
          <p:cNvGrpSpPr/>
          <p:nvPr/>
        </p:nvGrpSpPr>
        <p:grpSpPr>
          <a:xfrm>
            <a:off x="4292320" y="5036662"/>
            <a:ext cx="1424115" cy="1183586"/>
            <a:chOff x="4923916" y="4990237"/>
            <a:chExt cx="65677" cy="923658"/>
          </a:xfrm>
          <a:solidFill>
            <a:srgbClr val="FF0000">
              <a:alpha val="30196"/>
            </a:srgbClr>
          </a:solidFill>
        </p:grpSpPr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71658CA7-2212-0190-90EA-151D58C91120}"/>
                </a:ext>
              </a:extLst>
            </p:cNvPr>
            <p:cNvSpPr/>
            <p:nvPr/>
          </p:nvSpPr>
          <p:spPr>
            <a:xfrm>
              <a:off x="4924056" y="4990237"/>
              <a:ext cx="60593" cy="28993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89D10124-F2A5-4EBC-AD60-5415FC120527}"/>
                </a:ext>
              </a:extLst>
            </p:cNvPr>
            <p:cNvSpPr/>
            <p:nvPr/>
          </p:nvSpPr>
          <p:spPr>
            <a:xfrm>
              <a:off x="4923916" y="5305325"/>
              <a:ext cx="60733" cy="28993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3242D76C-C22E-F4B8-1F9B-3CF2D11FEC0A}"/>
                </a:ext>
              </a:extLst>
            </p:cNvPr>
            <p:cNvSpPr/>
            <p:nvPr/>
          </p:nvSpPr>
          <p:spPr>
            <a:xfrm>
              <a:off x="4923916" y="5623962"/>
              <a:ext cx="65677" cy="28993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0" name="Tabla 29">
            <a:extLst>
              <a:ext uri="{FF2B5EF4-FFF2-40B4-BE49-F238E27FC236}">
                <a16:creationId xmlns:a16="http://schemas.microsoft.com/office/drawing/2014/main" id="{908ECA19-C33A-F980-229A-0DED9BBA2A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132342"/>
              </p:ext>
            </p:extLst>
          </p:nvPr>
        </p:nvGraphicFramePr>
        <p:xfrm>
          <a:off x="6274221" y="1399582"/>
          <a:ext cx="5395219" cy="21639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2970">
                  <a:extLst>
                    <a:ext uri="{9D8B030D-6E8A-4147-A177-3AD203B41FA5}">
                      <a16:colId xmlns:a16="http://schemas.microsoft.com/office/drawing/2014/main" val="3044552425"/>
                    </a:ext>
                  </a:extLst>
                </a:gridCol>
                <a:gridCol w="532901">
                  <a:extLst>
                    <a:ext uri="{9D8B030D-6E8A-4147-A177-3AD203B41FA5}">
                      <a16:colId xmlns:a16="http://schemas.microsoft.com/office/drawing/2014/main" val="2890049718"/>
                    </a:ext>
                  </a:extLst>
                </a:gridCol>
                <a:gridCol w="925310">
                  <a:extLst>
                    <a:ext uri="{9D8B030D-6E8A-4147-A177-3AD203B41FA5}">
                      <a16:colId xmlns:a16="http://schemas.microsoft.com/office/drawing/2014/main" val="2018880624"/>
                    </a:ext>
                  </a:extLst>
                </a:gridCol>
                <a:gridCol w="479611">
                  <a:extLst>
                    <a:ext uri="{9D8B030D-6E8A-4147-A177-3AD203B41FA5}">
                      <a16:colId xmlns:a16="http://schemas.microsoft.com/office/drawing/2014/main" val="917602904"/>
                    </a:ext>
                  </a:extLst>
                </a:gridCol>
                <a:gridCol w="2422277">
                  <a:extLst>
                    <a:ext uri="{9D8B030D-6E8A-4147-A177-3AD203B41FA5}">
                      <a16:colId xmlns:a16="http://schemas.microsoft.com/office/drawing/2014/main" val="2739962915"/>
                    </a:ext>
                  </a:extLst>
                </a:gridCol>
                <a:gridCol w="712150">
                  <a:extLst>
                    <a:ext uri="{9D8B030D-6E8A-4147-A177-3AD203B41FA5}">
                      <a16:colId xmlns:a16="http://schemas.microsoft.com/office/drawing/2014/main" val="446538642"/>
                    </a:ext>
                  </a:extLst>
                </a:gridCol>
              </a:tblGrid>
              <a:tr h="39048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510644"/>
                  </a:ext>
                </a:extLst>
              </a:tr>
              <a:tr h="46099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59793286"/>
                  </a:ext>
                </a:extLst>
              </a:tr>
              <a:tr h="39048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GUAJIRA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9524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AGROEMPRESARIAL Y ACUICOLA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11536,11%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21718456"/>
                  </a:ext>
                </a:extLst>
              </a:tr>
              <a:tr h="4609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CUNDINAMARCA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9509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DESARROLLO AGROINDUSTRIAL Y EMPRESARIAL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1542,12%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27547633"/>
                  </a:ext>
                </a:extLst>
              </a:tr>
              <a:tr h="4609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CASANARE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AGROINDUSTRIAL Y FORTALECIMIENTO EMPRESARIAL DE CASANARE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1096,67%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73546581"/>
                  </a:ext>
                </a:extLst>
              </a:tr>
            </a:tbl>
          </a:graphicData>
        </a:graphic>
      </p:graphicFrame>
      <p:grpSp>
        <p:nvGrpSpPr>
          <p:cNvPr id="31" name="Grupo 30">
            <a:extLst>
              <a:ext uri="{FF2B5EF4-FFF2-40B4-BE49-F238E27FC236}">
                <a16:creationId xmlns:a16="http://schemas.microsoft.com/office/drawing/2014/main" id="{B3F49F9D-833F-E019-7994-0D417CB2CE85}"/>
              </a:ext>
            </a:extLst>
          </p:cNvPr>
          <p:cNvGrpSpPr/>
          <p:nvPr/>
        </p:nvGrpSpPr>
        <p:grpSpPr>
          <a:xfrm>
            <a:off x="10968088" y="2275322"/>
            <a:ext cx="696069" cy="1286615"/>
            <a:chOff x="4919397" y="2306653"/>
            <a:chExt cx="601473" cy="1102348"/>
          </a:xfrm>
          <a:solidFill>
            <a:srgbClr val="FF6C00">
              <a:alpha val="20000"/>
            </a:srgbClr>
          </a:solidFill>
        </p:grpSpPr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87477B80-F6FC-2F20-7E02-10C7CB59C981}"/>
                </a:ext>
              </a:extLst>
            </p:cNvPr>
            <p:cNvSpPr/>
            <p:nvPr/>
          </p:nvSpPr>
          <p:spPr>
            <a:xfrm>
              <a:off x="4919398" y="2306653"/>
              <a:ext cx="601471" cy="29562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B45AA9BB-045A-1FAF-0BA4-50C0ADC8CD72}"/>
                </a:ext>
              </a:extLst>
            </p:cNvPr>
            <p:cNvSpPr/>
            <p:nvPr/>
          </p:nvSpPr>
          <p:spPr>
            <a:xfrm>
              <a:off x="4919398" y="2629905"/>
              <a:ext cx="601472" cy="38069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52AB6781-8F20-C09A-F3FC-9E4DDA774054}"/>
                </a:ext>
              </a:extLst>
            </p:cNvPr>
            <p:cNvSpPr/>
            <p:nvPr/>
          </p:nvSpPr>
          <p:spPr>
            <a:xfrm>
              <a:off x="4919397" y="3028311"/>
              <a:ext cx="601470" cy="38069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5" name="Tabla 34">
            <a:extLst>
              <a:ext uri="{FF2B5EF4-FFF2-40B4-BE49-F238E27FC236}">
                <a16:creationId xmlns:a16="http://schemas.microsoft.com/office/drawing/2014/main" id="{726C3C6C-24F9-D8BA-8B62-386025584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02946"/>
              </p:ext>
            </p:extLst>
          </p:nvPr>
        </p:nvGraphicFramePr>
        <p:xfrm>
          <a:off x="6268934" y="4215652"/>
          <a:ext cx="5395219" cy="20791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2970">
                  <a:extLst>
                    <a:ext uri="{9D8B030D-6E8A-4147-A177-3AD203B41FA5}">
                      <a16:colId xmlns:a16="http://schemas.microsoft.com/office/drawing/2014/main" val="4012869222"/>
                    </a:ext>
                  </a:extLst>
                </a:gridCol>
                <a:gridCol w="532901">
                  <a:extLst>
                    <a:ext uri="{9D8B030D-6E8A-4147-A177-3AD203B41FA5}">
                      <a16:colId xmlns:a16="http://schemas.microsoft.com/office/drawing/2014/main" val="1338219820"/>
                    </a:ext>
                  </a:extLst>
                </a:gridCol>
                <a:gridCol w="925311">
                  <a:extLst>
                    <a:ext uri="{9D8B030D-6E8A-4147-A177-3AD203B41FA5}">
                      <a16:colId xmlns:a16="http://schemas.microsoft.com/office/drawing/2014/main" val="225247018"/>
                    </a:ext>
                  </a:extLst>
                </a:gridCol>
                <a:gridCol w="479611">
                  <a:extLst>
                    <a:ext uri="{9D8B030D-6E8A-4147-A177-3AD203B41FA5}">
                      <a16:colId xmlns:a16="http://schemas.microsoft.com/office/drawing/2014/main" val="1848820110"/>
                    </a:ext>
                  </a:extLst>
                </a:gridCol>
                <a:gridCol w="2422277">
                  <a:extLst>
                    <a:ext uri="{9D8B030D-6E8A-4147-A177-3AD203B41FA5}">
                      <a16:colId xmlns:a16="http://schemas.microsoft.com/office/drawing/2014/main" val="3089575977"/>
                    </a:ext>
                  </a:extLst>
                </a:gridCol>
                <a:gridCol w="712149">
                  <a:extLst>
                    <a:ext uri="{9D8B030D-6E8A-4147-A177-3AD203B41FA5}">
                      <a16:colId xmlns:a16="http://schemas.microsoft.com/office/drawing/2014/main" val="2426578369"/>
                    </a:ext>
                  </a:extLst>
                </a:gridCol>
              </a:tblGrid>
              <a:tr h="40454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717803"/>
                  </a:ext>
                </a:extLst>
              </a:tr>
              <a:tr h="46100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% de Ejecución Cupos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97096997"/>
                  </a:ext>
                </a:extLst>
              </a:tr>
              <a:tr h="4045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BOLÍVAR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9105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INTERNACIONAL NÁUTICO, FLUVIAL Y PORTUARIO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31,85%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09620283"/>
                  </a:ext>
                </a:extLst>
              </a:tr>
              <a:tr h="4045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CAQUETÁ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9516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TECNOLOGICO DE LA AMAZONÍA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51,85%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41699686"/>
                  </a:ext>
                </a:extLst>
              </a:tr>
              <a:tr h="4045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META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INDUSTRIA Y SERVICIOS DEL META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57,95%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73052788"/>
                  </a:ext>
                </a:extLst>
              </a:tr>
            </a:tbl>
          </a:graphicData>
        </a:graphic>
      </p:graphicFrame>
      <p:grpSp>
        <p:nvGrpSpPr>
          <p:cNvPr id="36" name="Grupo 35">
            <a:extLst>
              <a:ext uri="{FF2B5EF4-FFF2-40B4-BE49-F238E27FC236}">
                <a16:creationId xmlns:a16="http://schemas.microsoft.com/office/drawing/2014/main" id="{C98A747E-29BC-2001-8A51-6BE27CC4D46E}"/>
              </a:ext>
            </a:extLst>
          </p:cNvPr>
          <p:cNvGrpSpPr/>
          <p:nvPr/>
        </p:nvGrpSpPr>
        <p:grpSpPr>
          <a:xfrm>
            <a:off x="10968088" y="5084756"/>
            <a:ext cx="462249" cy="1210042"/>
            <a:chOff x="4923778" y="4950992"/>
            <a:chExt cx="268541" cy="986185"/>
          </a:xfrm>
          <a:solidFill>
            <a:srgbClr val="FF0000">
              <a:alpha val="30196"/>
            </a:srgbClr>
          </a:solidFill>
        </p:grpSpPr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id="{92B4AEAA-7770-152E-EA74-BCF6D8B8D49D}"/>
                </a:ext>
              </a:extLst>
            </p:cNvPr>
            <p:cNvSpPr/>
            <p:nvPr/>
          </p:nvSpPr>
          <p:spPr>
            <a:xfrm>
              <a:off x="4923778" y="4950992"/>
              <a:ext cx="100523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09E87C1D-0A0C-F864-60E0-413F92253163}"/>
                </a:ext>
              </a:extLst>
            </p:cNvPr>
            <p:cNvSpPr/>
            <p:nvPr/>
          </p:nvSpPr>
          <p:spPr>
            <a:xfrm>
              <a:off x="4923915" y="5286605"/>
              <a:ext cx="184958" cy="31495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63A2A0D9-31D9-2E81-8A8E-6A2CDD99BCDE}"/>
                </a:ext>
              </a:extLst>
            </p:cNvPr>
            <p:cNvSpPr/>
            <p:nvPr/>
          </p:nvSpPr>
          <p:spPr>
            <a:xfrm>
              <a:off x="4923916" y="5622218"/>
              <a:ext cx="268403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31445192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7026</TotalTime>
  <Words>2117</Words>
  <Application>Microsoft Office PowerPoint</Application>
  <PresentationFormat>Panorámica</PresentationFormat>
  <Paragraphs>960</Paragraphs>
  <Slides>14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Work Sans</vt:lpstr>
      <vt:lpstr>Work Sans </vt:lpstr>
      <vt:lpstr>Work Sans Bold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Carolina Chacón Ulloa</cp:lastModifiedBy>
  <cp:revision>317</cp:revision>
  <dcterms:created xsi:type="dcterms:W3CDTF">2020-10-01T23:51:28Z</dcterms:created>
  <dcterms:modified xsi:type="dcterms:W3CDTF">2024-12-13T23:08:20Z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2024-12-13T20:40:21Z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47a336a1-52ca-4598-a682-e9fc003bed2c</vt:lpwstr>
  </property>
  <property fmtid="{D5CDD505-2E9C-101B-9397-08002B2CF9AE}" pid="8" name="MSIP_Label_fc111285-cafa-4fc9-8a9a-bd902089b24f_ContentBits">
    <vt:lpwstr>0</vt:lpwstr>
  </property>
</Properties>
</file>